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8" r:id="rId1"/>
  </p:sldMasterIdLst>
  <p:notesMasterIdLst>
    <p:notesMasterId r:id="rId32"/>
  </p:notesMasterIdLst>
  <p:handoutMasterIdLst>
    <p:handoutMasterId r:id="rId33"/>
  </p:handoutMasterIdLst>
  <p:sldIdLst>
    <p:sldId id="271" r:id="rId2"/>
    <p:sldId id="272" r:id="rId3"/>
    <p:sldId id="273" r:id="rId4"/>
    <p:sldId id="274" r:id="rId5"/>
    <p:sldId id="275" r:id="rId6"/>
    <p:sldId id="276" r:id="rId7"/>
    <p:sldId id="277" r:id="rId8"/>
    <p:sldId id="280" r:id="rId9"/>
    <p:sldId id="281" r:id="rId10"/>
    <p:sldId id="308" r:id="rId11"/>
    <p:sldId id="282" r:id="rId12"/>
    <p:sldId id="283" r:id="rId13"/>
    <p:sldId id="284" r:id="rId14"/>
    <p:sldId id="285" r:id="rId15"/>
    <p:sldId id="307" r:id="rId16"/>
    <p:sldId id="287" r:id="rId17"/>
    <p:sldId id="305" r:id="rId18"/>
    <p:sldId id="289" r:id="rId19"/>
    <p:sldId id="306" r:id="rId20"/>
    <p:sldId id="302" r:id="rId21"/>
    <p:sldId id="291" r:id="rId22"/>
    <p:sldId id="292" r:id="rId23"/>
    <p:sldId id="293" r:id="rId24"/>
    <p:sldId id="294" r:id="rId25"/>
    <p:sldId id="295" r:id="rId26"/>
    <p:sldId id="296" r:id="rId27"/>
    <p:sldId id="297" r:id="rId28"/>
    <p:sldId id="298" r:id="rId29"/>
    <p:sldId id="304" r:id="rId30"/>
    <p:sldId id="300" r:id="rId31"/>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miaomiaozjhw" initials="s" lastIdx="36" clrIdx="0">
    <p:extLst>
      <p:ext uri="{19B8F6BF-5375-455C-9EA6-DF929625EA0E}">
        <p15:presenceInfo xmlns:p15="http://schemas.microsoft.com/office/powerpoint/2012/main" userId="S-1-5-21-147214757-305610072-1517763936-6685495" providerId="AD"/>
      </p:ext>
    </p:extLst>
  </p:cmAuthor>
  <p:cmAuthor id="2" name="hejunjianzjhw" initials="h" lastIdx="20" clrIdx="1">
    <p:extLst>
      <p:ext uri="{19B8F6BF-5375-455C-9EA6-DF929625EA0E}">
        <p15:presenceInfo xmlns:p15="http://schemas.microsoft.com/office/powerpoint/2012/main" userId="S-1-5-21-147214757-305610072-1517763936-5682676" providerId="AD"/>
      </p:ext>
    </p:extLst>
  </p:cmAuthor>
  <p:cmAuthor id="3" name="Lixianzhi (Nick)" initials="L(" lastIdx="27" clrIdx="2">
    <p:extLst>
      <p:ext uri="{19B8F6BF-5375-455C-9EA6-DF929625EA0E}">
        <p15:presenceInfo xmlns:p15="http://schemas.microsoft.com/office/powerpoint/2012/main" userId="S-1-5-21-147214757-305610072-1517763936-3312251" providerId="AD"/>
      </p:ext>
    </p:extLst>
  </p:cmAuthor>
  <p:cmAuthor id="4" name="Wu Monk" initials="WM" lastIdx="1" clrIdx="3">
    <p:extLst>
      <p:ext uri="{19B8F6BF-5375-455C-9EA6-DF929625EA0E}">
        <p15:presenceInfo xmlns:p15="http://schemas.microsoft.com/office/powerpoint/2012/main" userId="cd7b699acb0cb86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FD17D"/>
    <a:srgbClr val="13ACE5"/>
    <a:srgbClr val="74CDEF"/>
    <a:srgbClr val="80D5F4"/>
    <a:srgbClr val="00B0F0"/>
    <a:srgbClr val="BDE7F6"/>
    <a:srgbClr val="F4FBFE"/>
    <a:srgbClr val="F3FBFE"/>
    <a:srgbClr val="99D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756" autoAdjust="0"/>
  </p:normalViewPr>
  <p:slideViewPr>
    <p:cSldViewPr snapToGrid="0" snapToObjects="1">
      <p:cViewPr varScale="1">
        <p:scale>
          <a:sx n="87" d="100"/>
          <a:sy n="87" d="100"/>
        </p:scale>
        <p:origin x="60" y="96"/>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3456"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115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8" y="765175"/>
            <a:ext cx="5932800" cy="5108400"/>
          </a:xfrm>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Ver: indicates the BFD version number. The current version number is 1.</a:t>
            </a:r>
            <a:endParaRPr lang="en-US" altLang="zh-CN" dirty="0">
              <a:latin typeface="Huawei Sans" panose="020C0503030203020204" pitchFamily="34" charset="0"/>
            </a:endParaRPr>
          </a:p>
          <a:p>
            <a:r>
              <a:rPr dirty="0" err="1">
                <a:latin typeface="Huawei Sans" panose="020C0503030203020204" pitchFamily="34" charset="0"/>
              </a:rPr>
              <a:t>Diag</a:t>
            </a:r>
            <a:r>
              <a:rPr dirty="0">
                <a:latin typeface="Huawei Sans" panose="020C0503030203020204" pitchFamily="34" charset="0"/>
              </a:rPr>
              <a:t>: indicates the cause of the session status change on the local BFD system.</a:t>
            </a:r>
            <a:endParaRPr lang="en-US" altLang="zh-CN" dirty="0">
              <a:latin typeface="Huawei Sans" panose="020C0503030203020204" pitchFamily="34" charset="0"/>
            </a:endParaRPr>
          </a:p>
          <a:p>
            <a:r>
              <a:rPr dirty="0">
                <a:latin typeface="Huawei Sans" panose="020C0503030203020204" pitchFamily="34" charset="0"/>
              </a:rPr>
              <a:t>P: indicates the flag that the sender of a BFD packet must set in the BFD packet when parameters are changed. The receiver must respond to the BFD packet immediately.</a:t>
            </a:r>
            <a:endParaRPr lang="en-US" altLang="zh-CN" dirty="0">
              <a:effectLst/>
              <a:latin typeface="Huawei Sans" panose="020C0503030203020204" pitchFamily="34" charset="0"/>
            </a:endParaRPr>
          </a:p>
          <a:p>
            <a:r>
              <a:rPr dirty="0">
                <a:latin typeface="Huawei Sans" panose="020C0503030203020204" pitchFamily="34" charset="0"/>
              </a:rPr>
              <a:t>F: indicates the flag of the packet used to respond to the packet with the P flag.</a:t>
            </a:r>
            <a:endParaRPr lang="en-US" altLang="zh-CN" dirty="0">
              <a:effectLst/>
              <a:latin typeface="Huawei Sans" panose="020C0503030203020204" pitchFamily="34" charset="0"/>
            </a:endParaRPr>
          </a:p>
          <a:p>
            <a:r>
              <a:rPr dirty="0">
                <a:latin typeface="Huawei Sans" panose="020C0503030203020204" pitchFamily="34" charset="0"/>
              </a:rPr>
              <a:t>C: indicates the forwarding/control separation flag. Once this flag is set, the change of the control plane does not affect BFD detection.</a:t>
            </a:r>
            <a:endParaRPr lang="en-US" altLang="zh-CN" dirty="0">
              <a:effectLst/>
              <a:latin typeface="Huawei Sans" panose="020C0503030203020204" pitchFamily="34" charset="0"/>
            </a:endParaRPr>
          </a:p>
          <a:p>
            <a:r>
              <a:rPr dirty="0">
                <a:latin typeface="Huawei Sans" panose="020C0503030203020204" pitchFamily="34" charset="0"/>
              </a:rPr>
              <a:t>C: indicates whether authentication is performed. Value 1 indicates authentication is enabled.</a:t>
            </a:r>
            <a:endParaRPr lang="en-US" altLang="zh-CN" dirty="0">
              <a:effectLst/>
              <a:latin typeface="Huawei Sans" panose="020C0503030203020204" pitchFamily="34" charset="0"/>
            </a:endParaRPr>
          </a:p>
          <a:p>
            <a:r>
              <a:rPr dirty="0">
                <a:latin typeface="Huawei Sans" panose="020C0503030203020204" pitchFamily="34" charset="0"/>
              </a:rPr>
              <a:t>D: indicates whether the demand mode is used. If the flag is set, the sender wants to monitor links in demand mode.</a:t>
            </a:r>
            <a:endParaRPr lang="en-US" altLang="zh-CN" dirty="0">
              <a:effectLst/>
              <a:latin typeface="Huawei Sans" panose="020C0503030203020204" pitchFamily="34" charset="0"/>
            </a:endParaRPr>
          </a:p>
          <a:p>
            <a:r>
              <a:rPr dirty="0">
                <a:latin typeface="Huawei Sans" panose="020C0503030203020204" pitchFamily="34" charset="0"/>
              </a:rPr>
              <a:t>M: This bit is reserved for BFD to support P2MP extensions in the future.</a:t>
            </a:r>
            <a:endParaRPr lang="en-US" altLang="zh-CN" dirty="0">
              <a:effectLst/>
              <a:latin typeface="Huawei Sans" panose="020C0503030203020204" pitchFamily="34" charset="0"/>
            </a:endParaRPr>
          </a:p>
          <a:p>
            <a:r>
              <a:rPr dirty="0">
                <a:latin typeface="Huawei Sans" panose="020C0503030203020204" pitchFamily="34" charset="0"/>
              </a:rPr>
              <a:t>Length: indicates the packet length, in bytes.</a:t>
            </a:r>
            <a:endParaRPr lang="en-US" altLang="zh-CN" dirty="0">
              <a:effectLst/>
              <a:latin typeface="Huawei Sans" panose="020C0503030203020204" pitchFamily="34" charset="0"/>
            </a:endParaRPr>
          </a:p>
        </p:txBody>
      </p:sp>
    </p:spTree>
    <p:extLst>
      <p:ext uri="{BB962C8B-B14F-4D97-AF65-F5344CB8AC3E}">
        <p14:creationId xmlns:p14="http://schemas.microsoft.com/office/powerpoint/2010/main" val="1917226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When a BFD session is set up dynamically, the system processes the local and remote discriminators as follows:</a:t>
            </a:r>
          </a:p>
          <a:p>
            <a:pPr lvl="1"/>
            <a:r>
              <a:rPr dirty="0">
                <a:latin typeface="Huawei Sans" panose="020C0503030203020204" pitchFamily="34" charset="0"/>
              </a:rPr>
              <a:t>Dynamic allocation of the local discriminator: When an application triggers setup of a dynamic BFD session, the system allocates a dynamic local discriminator within a specified range to the BFD session. Then the local system sends a BFD control packet with the remote discriminator of 0 to the remote system for BFD session negotiation.</a:t>
            </a:r>
          </a:p>
          <a:p>
            <a:pPr lvl="1"/>
            <a:r>
              <a:rPr dirty="0">
                <a:latin typeface="Huawei Sans" panose="020C0503030203020204" pitchFamily="34" charset="0"/>
              </a:rPr>
              <a:t>Automatically learning the remote discriminator: When one end of a BFD session receives a BFD control packet with the remote discriminator of 0, this end checks whether the packet matches</a:t>
            </a:r>
            <a:r>
              <a:rPr lang="en-US" dirty="0">
                <a:latin typeface="Huawei Sans" panose="020C0503030203020204" pitchFamily="34" charset="0"/>
              </a:rPr>
              <a:t> parameters</a:t>
            </a:r>
            <a:r>
              <a:rPr dirty="0">
                <a:latin typeface="Huawei Sans" panose="020C0503030203020204" pitchFamily="34" charset="0"/>
              </a:rPr>
              <a:t> the BFD session. If the packet matches </a:t>
            </a:r>
            <a:r>
              <a:rPr lang="en-US" dirty="0">
                <a:latin typeface="Huawei Sans" panose="020C0503030203020204" pitchFamily="34" charset="0"/>
              </a:rPr>
              <a:t>parameters of the </a:t>
            </a:r>
            <a:r>
              <a:rPr dirty="0">
                <a:latin typeface="Huawei Sans" panose="020C0503030203020204" pitchFamily="34" charset="0"/>
              </a:rPr>
              <a:t>BFD session, this end learns the value of Local Discriminator in the received control BFD packet and obtains the remote discriminator.</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29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 BFD session often involves three states. The BFD sessions are established in </a:t>
            </a:r>
            <a:r>
              <a:rPr dirty="0" err="1">
                <a:latin typeface="Huawei Sans" panose="020C0503030203020204" pitchFamily="34" charset="0"/>
              </a:rPr>
              <a:t>Init</a:t>
            </a:r>
            <a:r>
              <a:rPr dirty="0">
                <a:latin typeface="Huawei Sans" panose="020C0503030203020204" pitchFamily="34" charset="0"/>
              </a:rPr>
              <a:t> and Up states, and the Down state indicates that the BFD session is terminated. A three-way handshake is required for establishing and disconnecting a BFD session to ensure that both systems can detect the setup or disconnection. The </a:t>
            </a:r>
            <a:r>
              <a:rPr dirty="0" err="1">
                <a:latin typeface="Huawei Sans" panose="020C0503030203020204" pitchFamily="34" charset="0"/>
              </a:rPr>
              <a:t>AdminDown</a:t>
            </a:r>
            <a:r>
              <a:rPr dirty="0">
                <a:latin typeface="Huawei Sans" panose="020C0503030203020204" pitchFamily="34" charset="0"/>
              </a:rPr>
              <a:t> state is special and means that the </a:t>
            </a:r>
            <a:r>
              <a:rPr b="1" dirty="0">
                <a:latin typeface="Huawei Sans" panose="020C0503030203020204" pitchFamily="34" charset="0"/>
              </a:rPr>
              <a:t>shutdown</a:t>
            </a:r>
            <a:r>
              <a:rPr dirty="0">
                <a:latin typeface="Huawei Sans" panose="020C0503030203020204" pitchFamily="34" charset="0"/>
              </a:rPr>
              <a:t> command is configured in the BFD session view. Each system sends the local status through the State field in </a:t>
            </a:r>
            <a:r>
              <a:rPr lang="en-US" dirty="0">
                <a:latin typeface="Huawei Sans" panose="020C0503030203020204" pitchFamily="34" charset="0"/>
              </a:rPr>
              <a:t>outgoing </a:t>
            </a:r>
            <a:r>
              <a:rPr dirty="0">
                <a:latin typeface="Huawei Sans" panose="020C0503030203020204" pitchFamily="34" charset="0"/>
              </a:rPr>
              <a:t>BFD control packets, and learns the remote end status through the State field in the received BFD control packets.</a:t>
            </a:r>
            <a:endParaRPr lang="en-US" altLang="zh-CN" dirty="0">
              <a:latin typeface="Huawei Sans" panose="020C0503030203020204" pitchFamily="34" charset="0"/>
            </a:endParaRPr>
          </a:p>
          <a:p>
            <a:r>
              <a:rPr dirty="0">
                <a:latin typeface="Huawei Sans" panose="020C0503030203020204" pitchFamily="34" charset="0"/>
              </a:rPr>
              <a:t>The Down state indicates that the BFD session is Down. A BFD session remains in Down state until the local end receives a packet from the remote end, where the State field indicates that the remote end is not in Up state. If a BFD control packet with the State field set to Down is received, the state machine transits from the Down state to the </a:t>
            </a:r>
            <a:r>
              <a:rPr dirty="0" err="1">
                <a:latin typeface="Huawei Sans" panose="020C0503030203020204" pitchFamily="34" charset="0"/>
              </a:rPr>
              <a:t>Init</a:t>
            </a:r>
            <a:r>
              <a:rPr dirty="0">
                <a:latin typeface="Huawei Sans" panose="020C0503030203020204" pitchFamily="34" charset="0"/>
              </a:rPr>
              <a:t> state. If a BFD control packet with the State field set to </a:t>
            </a:r>
            <a:r>
              <a:rPr dirty="0" err="1">
                <a:latin typeface="Huawei Sans" panose="020C0503030203020204" pitchFamily="34" charset="0"/>
              </a:rPr>
              <a:t>Init</a:t>
            </a:r>
            <a:r>
              <a:rPr dirty="0">
                <a:latin typeface="Huawei Sans" panose="020C0503030203020204" pitchFamily="34" charset="0"/>
              </a:rPr>
              <a:t> is received, the state machine transits from the Down state to the Up state. If a BFD control packet with the State field set to Up is received, the state machine maintains the Down state.</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Init</a:t>
            </a:r>
            <a:r>
              <a:rPr dirty="0">
                <a:latin typeface="Huawei Sans" panose="020C0503030203020204" pitchFamily="34" charset="0"/>
              </a:rPr>
              <a:t> state indicates that the local end is communicating with the remote end and the local session is expected to go Up, but the remote end does not respond. A BFD session in </a:t>
            </a:r>
            <a:r>
              <a:rPr dirty="0" err="1">
                <a:latin typeface="Huawei Sans" panose="020C0503030203020204" pitchFamily="34" charset="0"/>
              </a:rPr>
              <a:t>Init</a:t>
            </a:r>
            <a:r>
              <a:rPr dirty="0">
                <a:latin typeface="Huawei Sans" panose="020C0503030203020204" pitchFamily="34" charset="0"/>
              </a:rPr>
              <a:t> state transitions to the Up state until it receives a BFD control packet with the State field set to </a:t>
            </a:r>
            <a:r>
              <a:rPr dirty="0" err="1">
                <a:latin typeface="Huawei Sans" panose="020C0503030203020204" pitchFamily="34" charset="0"/>
              </a:rPr>
              <a:t>Init</a:t>
            </a:r>
            <a:r>
              <a:rPr dirty="0">
                <a:latin typeface="Huawei Sans" panose="020C0503030203020204" pitchFamily="34" charset="0"/>
              </a:rPr>
              <a:t> or Up from the remote end. Otherwise, the BFD session enters the Down state after the detection timer expires, indicating that the communication with the remote end is terminated.</a:t>
            </a:r>
            <a:endParaRPr lang="en-US" altLang="zh-CN" dirty="0">
              <a:latin typeface="Huawei Sans" panose="020C0503030203020204" pitchFamily="34" charset="0"/>
            </a:endParaRPr>
          </a:p>
          <a:p>
            <a:r>
              <a:rPr dirty="0">
                <a:latin typeface="Huawei Sans" panose="020C0503030203020204" pitchFamily="34" charset="0"/>
              </a:rPr>
              <a:t>The Up state indicates that the BFD session is successfully established and the link connectivity is being checked. The BFD session remains Up until the link is faulty or the </a:t>
            </a:r>
            <a:r>
              <a:rPr b="1" dirty="0">
                <a:latin typeface="Huawei Sans" panose="020C0503030203020204" pitchFamily="34" charset="0"/>
              </a:rPr>
              <a:t>shutdown</a:t>
            </a:r>
            <a:r>
              <a:rPr dirty="0">
                <a:latin typeface="Huawei Sans" panose="020C0503030203020204" pitchFamily="34" charset="0"/>
              </a:rPr>
              <a:t> command is configured in the BFD session view. If the local end receives a BFD control packet with the State field set to Down from the remote end or the detection timer expires, the BFD session changes from Up to Down.</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AdminDown</a:t>
            </a:r>
            <a:r>
              <a:rPr dirty="0">
                <a:latin typeface="Huawei Sans" panose="020C0503030203020204" pitchFamily="34" charset="0"/>
              </a:rPr>
              <a:t> state indicates that the remote system enters the Down state and remains in Down state until the local system exits the </a:t>
            </a:r>
            <a:r>
              <a:rPr dirty="0" err="1">
                <a:latin typeface="Huawei Sans" panose="020C0503030203020204" pitchFamily="34" charset="0"/>
              </a:rPr>
              <a:t>AdminDown</a:t>
            </a:r>
            <a:r>
              <a:rPr dirty="0">
                <a:latin typeface="Huawei Sans" panose="020C0503030203020204" pitchFamily="34" charset="0"/>
              </a:rPr>
              <a:t> state. The </a:t>
            </a:r>
            <a:r>
              <a:rPr dirty="0" err="1">
                <a:latin typeface="Huawei Sans" panose="020C0503030203020204" pitchFamily="34" charset="0"/>
              </a:rPr>
              <a:t>AdminDown</a:t>
            </a:r>
            <a:r>
              <a:rPr dirty="0">
                <a:latin typeface="Huawei Sans" panose="020C0503030203020204" pitchFamily="34" charset="0"/>
              </a:rPr>
              <a:t> state does not mean that the forwarding path is </a:t>
            </a:r>
            <a:r>
              <a:rPr lang="en-US" dirty="0">
                <a:latin typeface="Huawei Sans" panose="020C0503030203020204" pitchFamily="34" charset="0"/>
              </a:rPr>
              <a:t>unreachable</a:t>
            </a:r>
            <a:r>
              <a:rPr dirty="0">
                <a:latin typeface="Huawei Sans" panose="020C0503030203020204" pitchFamily="34" charset="0"/>
              </a:rPr>
              <a:t>.</a:t>
            </a:r>
          </a:p>
        </p:txBody>
      </p:sp>
    </p:spTree>
    <p:extLst>
      <p:ext uri="{BB962C8B-B14F-4D97-AF65-F5344CB8AC3E}">
        <p14:creationId xmlns:p14="http://schemas.microsoft.com/office/powerpoint/2010/main" val="263311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asynchronous mode differs from the demand mode in the detection location. In asynchronous mode, the local end sends BFD control packets at a given period of time. The detection location is the remote end. The remote end detects whether the local end periodically sends BFD control packets. In demand mode, the local end checks whether there is a response packet for the BFD control packet sent by itself.</a:t>
            </a:r>
          </a:p>
        </p:txBody>
      </p:sp>
    </p:spTree>
    <p:extLst>
      <p:ext uri="{BB962C8B-B14F-4D97-AF65-F5344CB8AC3E}">
        <p14:creationId xmlns:p14="http://schemas.microsoft.com/office/powerpoint/2010/main" val="3228601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Default BFD </a:t>
            </a:r>
            <a:r>
              <a:rPr lang="en-US" altLang="zh-CN" dirty="0">
                <a:latin typeface="Huawei Sans" panose="020C0503030203020204" pitchFamily="34" charset="0"/>
              </a:rPr>
              <a:t>t</a:t>
            </a:r>
            <a:r>
              <a:rPr lang="en-US" dirty="0">
                <a:latin typeface="Huawei Sans" panose="020C0503030203020204" pitchFamily="34" charset="0"/>
              </a:rPr>
              <a:t>ime parameters</a:t>
            </a:r>
            <a:endParaRPr lang="en-US" altLang="zh-CN" dirty="0">
              <a:latin typeface="Huawei Sans" panose="020C0503030203020204" pitchFamily="34" charset="0"/>
            </a:endParaRPr>
          </a:p>
          <a:p>
            <a:pPr lvl="1"/>
            <a:r>
              <a:rPr dirty="0">
                <a:latin typeface="Huawei Sans" panose="020C0503030203020204" pitchFamily="34" charset="0"/>
              </a:rPr>
              <a:t>By default, the interval for sending BFD packets is 1000 </a:t>
            </a:r>
            <a:r>
              <a:rPr dirty="0" err="1">
                <a:latin typeface="Huawei Sans" panose="020C0503030203020204" pitchFamily="34" charset="0"/>
              </a:rPr>
              <a:t>ms</a:t>
            </a:r>
            <a:r>
              <a:rPr dirty="0">
                <a:latin typeface="Huawei Sans" panose="020C0503030203020204" pitchFamily="34" charset="0"/>
              </a:rPr>
              <a:t>, the interval for receiving BFD packets is 1000 </a:t>
            </a:r>
            <a:r>
              <a:rPr dirty="0" err="1">
                <a:latin typeface="Huawei Sans" panose="020C0503030203020204" pitchFamily="34" charset="0"/>
              </a:rPr>
              <a:t>ms</a:t>
            </a:r>
            <a:r>
              <a:rPr dirty="0">
                <a:latin typeface="Huawei Sans" panose="020C0503030203020204" pitchFamily="34" charset="0"/>
              </a:rPr>
              <a:t>, and the local detection multiplier is 3.</a:t>
            </a:r>
            <a:endParaRPr lang="en-US" altLang="zh-CN" dirty="0">
              <a:latin typeface="Huawei Sans" panose="020C0503030203020204" pitchFamily="34" charset="0"/>
            </a:endParaRPr>
          </a:p>
          <a:p>
            <a:pPr lvl="1"/>
            <a:r>
              <a:rPr dirty="0">
                <a:latin typeface="Huawei Sans" panose="020C0503030203020204" pitchFamily="34" charset="0"/>
              </a:rPr>
              <a:t>The WTR time of a BFD session is 0, and the delay for the BFD session to go Up is 0.</a:t>
            </a:r>
            <a:endParaRPr lang="en-US" altLang="zh-CN" dirty="0">
              <a:latin typeface="Huawei Sans" panose="020C0503030203020204" pitchFamily="34" charset="0"/>
            </a:endParaRPr>
          </a:p>
          <a:p>
            <a:r>
              <a:rPr dirty="0">
                <a:latin typeface="Huawei Sans" panose="020C0503030203020204" pitchFamily="34" charset="0"/>
              </a:rPr>
              <a:t>The detection timeout multiplier, used by the detecting party to calculate the detection timeout interval:</a:t>
            </a:r>
          </a:p>
          <a:p>
            <a:pPr lvl="1"/>
            <a:r>
              <a:rPr dirty="0">
                <a:latin typeface="Huawei Sans" panose="020C0503030203020204" pitchFamily="34" charset="0"/>
              </a:rPr>
              <a:t>Demand mode: The local detection multiplier takes effect.</a:t>
            </a:r>
          </a:p>
          <a:p>
            <a:pPr lvl="1"/>
            <a:r>
              <a:rPr dirty="0">
                <a:latin typeface="Huawei Sans" panose="020C0503030203020204" pitchFamily="34" charset="0"/>
              </a:rPr>
              <a:t>Asynchronous mode: The remote detection multiplier takes effect.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34976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24506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77381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monitoring module monitors the link status and network performance, and notifies the track module of the detection result.</a:t>
            </a:r>
            <a:endParaRPr lang="en-US" altLang="zh-CN" dirty="0">
              <a:latin typeface="Huawei Sans" panose="020C0503030203020204" pitchFamily="34" charset="0"/>
            </a:endParaRPr>
          </a:p>
          <a:p>
            <a:r>
              <a:rPr dirty="0">
                <a:latin typeface="Huawei Sans" panose="020C0503030203020204" pitchFamily="34" charset="0"/>
              </a:rPr>
              <a:t>After receiving the detection result from the monitoring module, the track module changes the status of the track item </a:t>
            </a:r>
            <a:r>
              <a:rPr lang="en-US" dirty="0">
                <a:latin typeface="Huawei Sans" panose="020C0503030203020204" pitchFamily="34" charset="0"/>
              </a:rPr>
              <a:t>immediately </a:t>
            </a:r>
            <a:r>
              <a:rPr dirty="0">
                <a:latin typeface="Huawei Sans" panose="020C0503030203020204" pitchFamily="34" charset="0"/>
              </a:rPr>
              <a:t>and notifies the application module.</a:t>
            </a:r>
            <a:endParaRPr lang="en-US" altLang="zh-CN" dirty="0">
              <a:latin typeface="Huawei Sans" panose="020C0503030203020204" pitchFamily="34" charset="0"/>
            </a:endParaRPr>
          </a:p>
          <a:p>
            <a:r>
              <a:rPr dirty="0">
                <a:latin typeface="Huawei Sans" panose="020C0503030203020204" pitchFamily="34" charset="0"/>
              </a:rPr>
              <a:t>The application module performs corresponding processing according to the status of the track item.</a:t>
            </a:r>
          </a:p>
        </p:txBody>
      </p:sp>
      <p:sp>
        <p:nvSpPr>
          <p:cNvPr id="5" name="幻灯片图像占位符 4"/>
          <p:cNvSpPr>
            <a:spLocks noGrp="1" noRot="1" noChangeAspect="1"/>
          </p:cNvSpPr>
          <p:nvPr>
            <p:ph type="sldImg"/>
          </p:nvPr>
        </p:nvSpPr>
        <p:spPr>
          <a:xfrm>
            <a:off x="584200" y="765175"/>
            <a:ext cx="5930900" cy="3336925"/>
          </a:xfrm>
        </p:spPr>
      </p:sp>
    </p:spTree>
    <p:extLst>
      <p:ext uri="{BB962C8B-B14F-4D97-AF65-F5344CB8AC3E}">
        <p14:creationId xmlns:p14="http://schemas.microsoft.com/office/powerpoint/2010/main" val="1464145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17322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64796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847101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50510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6843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63357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sz="1100">
                <a:solidFill>
                  <a:schemeClr val="tx1"/>
                </a:solidFill>
                <a:latin typeface="Huawei Sans" panose="020C0503030203020204" pitchFamily="34" charset="0"/>
              </a:rPr>
              <a:t>Use the </a:t>
            </a:r>
            <a:r>
              <a:rPr sz="1100" b="1">
                <a:solidFill>
                  <a:schemeClr val="tx1"/>
                </a:solidFill>
                <a:latin typeface="Huawei Sans" panose="020C0503030203020204" pitchFamily="34" charset="0"/>
              </a:rPr>
              <a:t>commit</a:t>
            </a:r>
            <a:r>
              <a:rPr sz="1100">
                <a:solidFill>
                  <a:schemeClr val="tx1"/>
                </a:solidFill>
                <a:latin typeface="Huawei Sans" panose="020C0503030203020204" pitchFamily="34" charset="0"/>
              </a:rPr>
              <a:t> command to commit the configuration so that the configuration takes effect.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11918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10634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19366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661686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88856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r>
              <a:rPr>
                <a:latin typeface="Huawei Sans" panose="020C0503030203020204" pitchFamily="34" charset="0"/>
              </a:rPr>
              <a:t>Answer 1: ABC</a:t>
            </a:r>
          </a:p>
          <a:p>
            <a:pPr marL="0" indent="0">
              <a:buNone/>
            </a:pPr>
            <a:r>
              <a:rPr>
                <a:latin typeface="Huawei Sans" panose="020C0503030203020204" pitchFamily="34" charset="0"/>
              </a:rPr>
              <a:t>Answer 2: ACD</a:t>
            </a:r>
            <a:endParaRPr lang="zh-CN" altLang="en-US" dirty="0">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129846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88655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51858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33028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74828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91318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70422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Only one BFD session can be established on a data path. If different applications need to use different BFD protocol parameters on the same data path, you can configure a unique BFD session by using the parameters that match needs of all applications. The BFD session status change is reported to all bound applications.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295540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53786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indent="-180000" fontAlgn="ctr">
              <a:lnSpc>
                <a:spcPct val="150000"/>
              </a:lnSpc>
            </a:pPr>
            <a:r>
              <a:rPr lang="en-US" sz="1100" dirty="0">
                <a:latin typeface="Huawei Sans" panose="020C0503030203020204" pitchFamily="34" charset="0"/>
              </a:rPr>
              <a:t>Sta: indicates the status of the local BFD system.</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pPr>
            <a:r>
              <a:rPr lang="en-US" sz="1100" dirty="0">
                <a:latin typeface="Huawei Sans" panose="020C0503030203020204" pitchFamily="34" charset="0"/>
              </a:rPr>
              <a:t>Detect </a:t>
            </a:r>
            <a:r>
              <a:rPr lang="en-US" sz="1100" dirty="0" err="1">
                <a:latin typeface="Huawei Sans" panose="020C0503030203020204" pitchFamily="34" charset="0"/>
              </a:rPr>
              <a:t>Mult</a:t>
            </a:r>
            <a:r>
              <a:rPr lang="en-US" sz="1100" dirty="0">
                <a:latin typeface="Huawei Sans" panose="020C0503030203020204" pitchFamily="34" charset="0"/>
              </a:rPr>
              <a:t>: indicates the detection multiplier flag. It is used by the detector to calculate the detection timeout interval.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pPr>
            <a:r>
              <a:rPr lang="en-US" sz="1100" dirty="0">
                <a:latin typeface="Huawei Sans" panose="020C0503030203020204" pitchFamily="34" charset="0"/>
              </a:rPr>
              <a:t>My Discriminator: indicates the local discriminator of the BFD session. It is a unique non-zero value generated by the transmitting system. Local discriminators are used to distinguish multiple BFD sessions in a system.</a:t>
            </a:r>
          </a:p>
          <a:p>
            <a:pPr marL="180000" indent="-180000" fontAlgn="ctr">
              <a:lnSpc>
                <a:spcPct val="150000"/>
              </a:lnSpc>
            </a:pPr>
            <a:r>
              <a:rPr lang="en-US" sz="1100" dirty="0">
                <a:latin typeface="Huawei Sans" panose="020C0503030203020204" pitchFamily="34" charset="0"/>
              </a:rPr>
              <a:t>Your Discriminator: indicates the remote discriminator of the BFD session. If this value is received from the remote system, the value of the received My Discriminator field is used. If this value is unknown, the system returns value 0.</a:t>
            </a:r>
          </a:p>
          <a:p>
            <a:pPr marL="180000" indent="-180000" fontAlgn="ctr">
              <a:lnSpc>
                <a:spcPct val="150000"/>
              </a:lnSpc>
            </a:pPr>
            <a:r>
              <a:rPr lang="en-US" sz="1100" dirty="0">
                <a:latin typeface="Huawei Sans" panose="020C0503030203020204" pitchFamily="34" charset="0"/>
              </a:rPr>
              <a:t>Desired Min Tx Interval: indicates the minimum interval for sending BFD packets on the local end.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pPr>
            <a:r>
              <a:rPr lang="en-US" sz="1100" dirty="0">
                <a:latin typeface="Huawei Sans" panose="020C0503030203020204" pitchFamily="34" charset="0"/>
              </a:rPr>
              <a:t>Required Min RX Interval: indicates the minimum interval for receiving BFD packets on the local end.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pPr>
            <a:r>
              <a:rPr lang="en-US" sz="1100" dirty="0">
                <a:latin typeface="Huawei Sans" panose="020C0503030203020204" pitchFamily="34" charset="0"/>
              </a:rPr>
              <a:t>Required Min Echo RX Interval: indicates the minimum interval for receiving Echo packets on the local end. If the local end does not support the Echo function, the field is set to 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0367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756209004"/>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774887460"/>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44054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640123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121802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13117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19297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88481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35910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973697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48981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968182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688231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1525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3461964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91220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545309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4148919973"/>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5A41FE9-EA42-42AF-BAE1-80A6F80CC757}"/>
              </a:ext>
            </a:extLst>
          </p:cNvPr>
          <p:cNvSpPr>
            <a:spLocks noGrp="1"/>
          </p:cNvSpPr>
          <p:nvPr>
            <p:ph type="body" sz="quarter" idx="17"/>
          </p:nvPr>
        </p:nvSpPr>
        <p:spPr/>
        <p:txBody>
          <a:bodyPr/>
          <a:lstStyle/>
          <a:p>
            <a:endParaRPr lang="en-US"/>
          </a:p>
        </p:txBody>
      </p:sp>
      <p:sp>
        <p:nvSpPr>
          <p:cNvPr id="5" name="Text Placeholder 4">
            <a:extLst>
              <a:ext uri="{FF2B5EF4-FFF2-40B4-BE49-F238E27FC236}">
                <a16:creationId xmlns:a16="http://schemas.microsoft.com/office/drawing/2014/main" id="{62152994-6203-4A33-B267-D2138E1F4D86}"/>
              </a:ext>
            </a:extLst>
          </p:cNvPr>
          <p:cNvSpPr>
            <a:spLocks noGrp="1"/>
          </p:cNvSpPr>
          <p:nvPr>
            <p:ph type="body" sz="quarter" idx="18"/>
          </p:nvPr>
        </p:nvSpPr>
        <p:spPr/>
        <p:txBody>
          <a:bodyPr/>
          <a:lstStyle/>
          <a:p>
            <a:endParaRPr lang="en-US"/>
          </a:p>
        </p:txBody>
      </p:sp>
      <p:sp>
        <p:nvSpPr>
          <p:cNvPr id="6" name="Text Placeholder 5">
            <a:extLst>
              <a:ext uri="{FF2B5EF4-FFF2-40B4-BE49-F238E27FC236}">
                <a16:creationId xmlns:a16="http://schemas.microsoft.com/office/drawing/2014/main" id="{B8510E0C-2036-4B46-81B1-09B1FCC983A2}"/>
              </a:ext>
            </a:extLst>
          </p:cNvPr>
          <p:cNvSpPr>
            <a:spLocks noGrp="1"/>
          </p:cNvSpPr>
          <p:nvPr>
            <p:ph type="body" sz="quarter" idx="19"/>
          </p:nvPr>
        </p:nvSpPr>
        <p:spPr/>
        <p:txBody>
          <a:bodyPr/>
          <a:lstStyle/>
          <a:p>
            <a:endParaRPr lang="en-US"/>
          </a:p>
        </p:txBody>
      </p:sp>
      <p:sp>
        <p:nvSpPr>
          <p:cNvPr id="7" name="Text Placeholder 6">
            <a:extLst>
              <a:ext uri="{FF2B5EF4-FFF2-40B4-BE49-F238E27FC236}">
                <a16:creationId xmlns:a16="http://schemas.microsoft.com/office/drawing/2014/main" id="{E4348361-91CB-4D90-B83E-1C197288D6CE}"/>
              </a:ext>
            </a:extLst>
          </p:cNvPr>
          <p:cNvSpPr>
            <a:spLocks noGrp="1"/>
          </p:cNvSpPr>
          <p:nvPr>
            <p:ph type="body" sz="quarter" idx="20"/>
          </p:nvPr>
        </p:nvSpPr>
        <p:spPr/>
        <p:txBody>
          <a:bodyPr/>
          <a:lstStyle/>
          <a:p>
            <a:endParaRPr lang="en-US"/>
          </a:p>
        </p:txBody>
      </p:sp>
      <p:sp>
        <p:nvSpPr>
          <p:cNvPr id="58" name="文本占位符 73"/>
          <p:cNvSpPr>
            <a:spLocks noGrp="1"/>
          </p:cNvSpPr>
          <p:nvPr>
            <p:ph type="body" sz="quarter" idx="13"/>
          </p:nvPr>
        </p:nvSpPr>
        <p:spPr/>
        <p:txBody>
          <a:bodyPr/>
          <a:lstStyle/>
          <a:p>
            <a:r>
              <a:t>Chen Jianyuan/cwx652820</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59" name="文本占位符 74"/>
          <p:cNvSpPr>
            <a:spLocks noGrp="1"/>
          </p:cNvSpPr>
          <p:nvPr>
            <p:ph type="body" sz="quarter" idx="14"/>
          </p:nvPr>
        </p:nvSpPr>
        <p:spPr/>
        <p:txBody>
          <a:bodyPr/>
          <a:lstStyle/>
          <a:p>
            <a:r>
              <a:t>2020-03-18</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 name="Text Placeholder 1">
            <a:extLst>
              <a:ext uri="{FF2B5EF4-FFF2-40B4-BE49-F238E27FC236}">
                <a16:creationId xmlns:a16="http://schemas.microsoft.com/office/drawing/2014/main" id="{7D326C2F-96C6-4228-8989-227730D30ED2}"/>
              </a:ext>
            </a:extLst>
          </p:cNvPr>
          <p:cNvSpPr>
            <a:spLocks noGrp="1"/>
          </p:cNvSpPr>
          <p:nvPr>
            <p:ph type="body" sz="quarter" idx="15"/>
          </p:nvPr>
        </p:nvSpPr>
        <p:spPr/>
        <p:txBody>
          <a:bodyPr/>
          <a:lstStyle/>
          <a:p>
            <a:endParaRPr lang="en-US"/>
          </a:p>
        </p:txBody>
      </p:sp>
      <p:sp>
        <p:nvSpPr>
          <p:cNvPr id="3" name="Text Placeholder 2">
            <a:extLst>
              <a:ext uri="{FF2B5EF4-FFF2-40B4-BE49-F238E27FC236}">
                <a16:creationId xmlns:a16="http://schemas.microsoft.com/office/drawing/2014/main" id="{6BB97148-3E9F-4C61-BBF7-ED8A07BFAB60}"/>
              </a:ext>
            </a:extLst>
          </p:cNvPr>
          <p:cNvSpPr>
            <a:spLocks noGrp="1"/>
          </p:cNvSpPr>
          <p:nvPr>
            <p:ph type="body" sz="quarter" idx="16"/>
          </p:nvPr>
        </p:nvSpPr>
        <p:spPr/>
        <p:txBody>
          <a:bodyPr/>
          <a:lstStyle/>
          <a:p>
            <a:endParaRPr lang="en-US"/>
          </a:p>
        </p:txBody>
      </p:sp>
      <p:sp>
        <p:nvSpPr>
          <p:cNvPr id="8" name="Text Placeholder 7">
            <a:extLst>
              <a:ext uri="{FF2B5EF4-FFF2-40B4-BE49-F238E27FC236}">
                <a16:creationId xmlns:a16="http://schemas.microsoft.com/office/drawing/2014/main" id="{26807188-3670-4429-A97F-14344C20340F}"/>
              </a:ext>
            </a:extLst>
          </p:cNvPr>
          <p:cNvSpPr>
            <a:spLocks noGrp="1"/>
          </p:cNvSpPr>
          <p:nvPr>
            <p:ph type="body" sz="quarter" idx="21"/>
          </p:nvPr>
        </p:nvSpPr>
        <p:spPr/>
        <p:txBody>
          <a:bodyPr/>
          <a:lstStyle/>
          <a:p>
            <a:endParaRPr lang="en-US"/>
          </a:p>
        </p:txBody>
      </p:sp>
      <p:sp>
        <p:nvSpPr>
          <p:cNvPr id="9" name="Text Placeholder 8">
            <a:extLst>
              <a:ext uri="{FF2B5EF4-FFF2-40B4-BE49-F238E27FC236}">
                <a16:creationId xmlns:a16="http://schemas.microsoft.com/office/drawing/2014/main" id="{9D33D7B1-BE25-410B-A910-70E4D2EC45C9}"/>
              </a:ext>
            </a:extLst>
          </p:cNvPr>
          <p:cNvSpPr>
            <a:spLocks noGrp="1"/>
          </p:cNvSpPr>
          <p:nvPr>
            <p:ph type="body" sz="quarter" idx="22"/>
          </p:nvPr>
        </p:nvSpPr>
        <p:spPr/>
        <p:txBody>
          <a:bodyPr/>
          <a:lstStyle/>
          <a:p>
            <a:endParaRPr lang="en-US"/>
          </a:p>
        </p:txBody>
      </p:sp>
      <p:sp>
        <p:nvSpPr>
          <p:cNvPr id="10" name="Text Placeholder 9">
            <a:extLst>
              <a:ext uri="{FF2B5EF4-FFF2-40B4-BE49-F238E27FC236}">
                <a16:creationId xmlns:a16="http://schemas.microsoft.com/office/drawing/2014/main" id="{9777D1D9-AE64-4BA3-8B21-6B57FFB2F7BA}"/>
              </a:ext>
            </a:extLst>
          </p:cNvPr>
          <p:cNvSpPr>
            <a:spLocks noGrp="1"/>
          </p:cNvSpPr>
          <p:nvPr>
            <p:ph type="body" sz="quarter" idx="23"/>
          </p:nvPr>
        </p:nvSpPr>
        <p:spPr/>
        <p:txBody>
          <a:bodyPr/>
          <a:lstStyle/>
          <a:p>
            <a:endParaRPr lang="en-US"/>
          </a:p>
        </p:txBody>
      </p:sp>
      <p:sp>
        <p:nvSpPr>
          <p:cNvPr id="11" name="Text Placeholder 10">
            <a:extLst>
              <a:ext uri="{FF2B5EF4-FFF2-40B4-BE49-F238E27FC236}">
                <a16:creationId xmlns:a16="http://schemas.microsoft.com/office/drawing/2014/main" id="{88765695-70B6-4188-9F75-B67318F1F3D7}"/>
              </a:ext>
            </a:extLst>
          </p:cNvPr>
          <p:cNvSpPr>
            <a:spLocks noGrp="1"/>
          </p:cNvSpPr>
          <p:nvPr>
            <p:ph type="body" sz="quarter" idx="24"/>
          </p:nvPr>
        </p:nvSpPr>
        <p:spPr/>
        <p:txBody>
          <a:bodyPr/>
          <a:lstStyle/>
          <a:p>
            <a:endParaRPr lang="en-US"/>
          </a:p>
        </p:txBody>
      </p:sp>
      <p:sp>
        <p:nvSpPr>
          <p:cNvPr id="12" name="Text Placeholder 11">
            <a:extLst>
              <a:ext uri="{FF2B5EF4-FFF2-40B4-BE49-F238E27FC236}">
                <a16:creationId xmlns:a16="http://schemas.microsoft.com/office/drawing/2014/main" id="{79EA6A9B-D76C-4105-B144-5F83FC224274}"/>
              </a:ext>
            </a:extLst>
          </p:cNvPr>
          <p:cNvSpPr>
            <a:spLocks noGrp="1"/>
          </p:cNvSpPr>
          <p:nvPr>
            <p:ph type="body" sz="quarter" idx="25"/>
          </p:nvPr>
        </p:nvSpPr>
        <p:spPr/>
        <p:txBody>
          <a:bodyPr/>
          <a:lstStyle/>
          <a:p>
            <a:endParaRPr lang="en-US"/>
          </a:p>
        </p:txBody>
      </p:sp>
      <p:sp>
        <p:nvSpPr>
          <p:cNvPr id="13" name="Text Placeholder 12">
            <a:extLst>
              <a:ext uri="{FF2B5EF4-FFF2-40B4-BE49-F238E27FC236}">
                <a16:creationId xmlns:a16="http://schemas.microsoft.com/office/drawing/2014/main" id="{453579AA-989C-4F64-A351-91D1A218B161}"/>
              </a:ext>
            </a:extLst>
          </p:cNvPr>
          <p:cNvSpPr>
            <a:spLocks noGrp="1"/>
          </p:cNvSpPr>
          <p:nvPr>
            <p:ph type="body" sz="quarter" idx="26"/>
          </p:nvPr>
        </p:nvSpPr>
        <p:spPr/>
        <p:txBody>
          <a:bodyPr/>
          <a:lstStyle/>
          <a:p>
            <a:endParaRPr lang="en-US"/>
          </a:p>
        </p:txBody>
      </p:sp>
      <p:sp>
        <p:nvSpPr>
          <p:cNvPr id="14" name="Text Placeholder 13">
            <a:extLst>
              <a:ext uri="{FF2B5EF4-FFF2-40B4-BE49-F238E27FC236}">
                <a16:creationId xmlns:a16="http://schemas.microsoft.com/office/drawing/2014/main" id="{5D70ACA9-D839-45A2-96AF-33F972A3905F}"/>
              </a:ext>
            </a:extLst>
          </p:cNvPr>
          <p:cNvSpPr>
            <a:spLocks noGrp="1"/>
          </p:cNvSpPr>
          <p:nvPr>
            <p:ph type="body" sz="quarter" idx="27"/>
          </p:nvPr>
        </p:nvSpPr>
        <p:spPr/>
        <p:txBody>
          <a:bodyPr/>
          <a:lstStyle/>
          <a:p>
            <a:endParaRPr lang="en-US"/>
          </a:p>
        </p:txBody>
      </p:sp>
      <p:sp>
        <p:nvSpPr>
          <p:cNvPr id="15" name="Text Placeholder 14">
            <a:extLst>
              <a:ext uri="{FF2B5EF4-FFF2-40B4-BE49-F238E27FC236}">
                <a16:creationId xmlns:a16="http://schemas.microsoft.com/office/drawing/2014/main" id="{D91000C2-140E-4FEF-957D-FB3B096AAC9D}"/>
              </a:ext>
            </a:extLst>
          </p:cNvPr>
          <p:cNvSpPr>
            <a:spLocks noGrp="1"/>
          </p:cNvSpPr>
          <p:nvPr>
            <p:ph type="body" sz="quarter" idx="28"/>
          </p:nvPr>
        </p:nvSpPr>
        <p:spPr/>
        <p:txBody>
          <a:bodyPr/>
          <a:lstStyle/>
          <a:p>
            <a:endParaRPr lang="en-US"/>
          </a:p>
        </p:txBody>
      </p:sp>
      <p:sp>
        <p:nvSpPr>
          <p:cNvPr id="16" name="Text Placeholder 15">
            <a:extLst>
              <a:ext uri="{FF2B5EF4-FFF2-40B4-BE49-F238E27FC236}">
                <a16:creationId xmlns:a16="http://schemas.microsoft.com/office/drawing/2014/main" id="{66A107CB-D661-409E-9D45-59DAF4182F95}"/>
              </a:ext>
            </a:extLst>
          </p:cNvPr>
          <p:cNvSpPr>
            <a:spLocks noGrp="1"/>
          </p:cNvSpPr>
          <p:nvPr>
            <p:ph type="body" sz="quarter" idx="29"/>
          </p:nvPr>
        </p:nvSpPr>
        <p:spPr/>
        <p:txBody>
          <a:bodyPr/>
          <a:lstStyle/>
          <a:p>
            <a:endParaRPr lang="en-US"/>
          </a:p>
        </p:txBody>
      </p:sp>
      <p:sp>
        <p:nvSpPr>
          <p:cNvPr id="17" name="Text Placeholder 16">
            <a:extLst>
              <a:ext uri="{FF2B5EF4-FFF2-40B4-BE49-F238E27FC236}">
                <a16:creationId xmlns:a16="http://schemas.microsoft.com/office/drawing/2014/main" id="{96791E69-0979-473A-ABD2-FE18F14025A0}"/>
              </a:ext>
            </a:extLst>
          </p:cNvPr>
          <p:cNvSpPr>
            <a:spLocks noGrp="1"/>
          </p:cNvSpPr>
          <p:nvPr>
            <p:ph type="body" sz="quarter" idx="30"/>
          </p:nvPr>
        </p:nvSpPr>
        <p:spPr/>
        <p:txBody>
          <a:bodyPr/>
          <a:lstStyle/>
          <a:p>
            <a:endParaRPr lang="en-US"/>
          </a:p>
        </p:txBody>
      </p:sp>
      <p:sp>
        <p:nvSpPr>
          <p:cNvPr id="18" name="Text Placeholder 17">
            <a:extLst>
              <a:ext uri="{FF2B5EF4-FFF2-40B4-BE49-F238E27FC236}">
                <a16:creationId xmlns:a16="http://schemas.microsoft.com/office/drawing/2014/main" id="{893BA3AB-38AC-49CC-85B8-01C3AD0104AD}"/>
              </a:ext>
            </a:extLst>
          </p:cNvPr>
          <p:cNvSpPr>
            <a:spLocks noGrp="1"/>
          </p:cNvSpPr>
          <p:nvPr>
            <p:ph type="body" sz="quarter" idx="31"/>
          </p:nvPr>
        </p:nvSpPr>
        <p:spPr/>
        <p:txBody>
          <a:bodyPr/>
          <a:lstStyle/>
          <a:p>
            <a:endParaRPr lang="en-US"/>
          </a:p>
        </p:txBody>
      </p:sp>
      <p:sp>
        <p:nvSpPr>
          <p:cNvPr id="19" name="Text Placeholder 18">
            <a:extLst>
              <a:ext uri="{FF2B5EF4-FFF2-40B4-BE49-F238E27FC236}">
                <a16:creationId xmlns:a16="http://schemas.microsoft.com/office/drawing/2014/main" id="{1824B69B-C750-4718-913F-40B2FED1715C}"/>
              </a:ext>
            </a:extLst>
          </p:cNvPr>
          <p:cNvSpPr>
            <a:spLocks noGrp="1"/>
          </p:cNvSpPr>
          <p:nvPr>
            <p:ph type="body" sz="quarter" idx="32"/>
          </p:nvPr>
        </p:nvSpPr>
        <p:spPr/>
        <p:txBody>
          <a:bodyPr/>
          <a:lstStyle/>
          <a:p>
            <a:endParaRPr lang="en-US"/>
          </a:p>
        </p:txBody>
      </p:sp>
      <p:sp>
        <p:nvSpPr>
          <p:cNvPr id="20" name="Text Placeholder 19">
            <a:extLst>
              <a:ext uri="{FF2B5EF4-FFF2-40B4-BE49-F238E27FC236}">
                <a16:creationId xmlns:a16="http://schemas.microsoft.com/office/drawing/2014/main" id="{9DA9007C-1756-45BE-B6F2-35A45D1A2AA7}"/>
              </a:ext>
            </a:extLst>
          </p:cNvPr>
          <p:cNvSpPr>
            <a:spLocks noGrp="1"/>
          </p:cNvSpPr>
          <p:nvPr>
            <p:ph type="body" sz="quarter" idx="33"/>
          </p:nvPr>
        </p:nvSpPr>
        <p:spPr/>
        <p:txBody>
          <a:bodyPr/>
          <a:lstStyle/>
          <a:p>
            <a:endParaRPr lang="en-US"/>
          </a:p>
        </p:txBody>
      </p:sp>
      <p:sp>
        <p:nvSpPr>
          <p:cNvPr id="21" name="Text Placeholder 20">
            <a:extLst>
              <a:ext uri="{FF2B5EF4-FFF2-40B4-BE49-F238E27FC236}">
                <a16:creationId xmlns:a16="http://schemas.microsoft.com/office/drawing/2014/main" id="{A4BCC7EB-0EFC-44F0-9F1F-CB83D361C042}"/>
              </a:ext>
            </a:extLst>
          </p:cNvPr>
          <p:cNvSpPr>
            <a:spLocks noGrp="1"/>
          </p:cNvSpPr>
          <p:nvPr>
            <p:ph type="body" sz="quarter" idx="34"/>
          </p:nvPr>
        </p:nvSpPr>
        <p:spPr/>
        <p:txBody>
          <a:bodyPr/>
          <a:lstStyle/>
          <a:p>
            <a:endParaRPr lang="en-US"/>
          </a:p>
        </p:txBody>
      </p:sp>
      <p:sp>
        <p:nvSpPr>
          <p:cNvPr id="22" name="Text Placeholder 21">
            <a:extLst>
              <a:ext uri="{FF2B5EF4-FFF2-40B4-BE49-F238E27FC236}">
                <a16:creationId xmlns:a16="http://schemas.microsoft.com/office/drawing/2014/main" id="{83F4A085-B2F6-4F39-B415-9DE9C627E809}"/>
              </a:ext>
            </a:extLst>
          </p:cNvPr>
          <p:cNvSpPr>
            <a:spLocks noGrp="1"/>
          </p:cNvSpPr>
          <p:nvPr>
            <p:ph type="body" sz="quarter" idx="35"/>
          </p:nvPr>
        </p:nvSpPr>
        <p:spPr/>
        <p:txBody>
          <a:bodyPr/>
          <a:lstStyle/>
          <a:p>
            <a:endParaRPr lang="en-US"/>
          </a:p>
        </p:txBody>
      </p:sp>
      <p:sp>
        <p:nvSpPr>
          <p:cNvPr id="23" name="Text Placeholder 22">
            <a:extLst>
              <a:ext uri="{FF2B5EF4-FFF2-40B4-BE49-F238E27FC236}">
                <a16:creationId xmlns:a16="http://schemas.microsoft.com/office/drawing/2014/main" id="{3C7A0ACD-5BAE-45FF-A645-6C533DF35D7B}"/>
              </a:ext>
            </a:extLst>
          </p:cNvPr>
          <p:cNvSpPr>
            <a:spLocks noGrp="1"/>
          </p:cNvSpPr>
          <p:nvPr>
            <p:ph type="body" sz="quarter" idx="36"/>
          </p:nvPr>
        </p:nvSpPr>
        <p:spPr/>
        <p:txBody>
          <a:bodyPr/>
          <a:lstStyle/>
          <a:p>
            <a:endParaRPr lang="en-US"/>
          </a:p>
        </p:txBody>
      </p:sp>
      <p:sp>
        <p:nvSpPr>
          <p:cNvPr id="24" name="Text Placeholder 23">
            <a:extLst>
              <a:ext uri="{FF2B5EF4-FFF2-40B4-BE49-F238E27FC236}">
                <a16:creationId xmlns:a16="http://schemas.microsoft.com/office/drawing/2014/main" id="{CD1FF799-A08A-4330-8413-89B170158845}"/>
              </a:ext>
            </a:extLst>
          </p:cNvPr>
          <p:cNvSpPr>
            <a:spLocks noGrp="1"/>
          </p:cNvSpPr>
          <p:nvPr>
            <p:ph type="body" sz="quarter" idx="37"/>
          </p:nvPr>
        </p:nvSpPr>
        <p:spPr/>
        <p:txBody>
          <a:bodyPr/>
          <a:lstStyle/>
          <a:p>
            <a:endParaRPr lang="en-US"/>
          </a:p>
        </p:txBody>
      </p:sp>
      <p:sp>
        <p:nvSpPr>
          <p:cNvPr id="25" name="Text Placeholder 24">
            <a:extLst>
              <a:ext uri="{FF2B5EF4-FFF2-40B4-BE49-F238E27FC236}">
                <a16:creationId xmlns:a16="http://schemas.microsoft.com/office/drawing/2014/main" id="{2689DD30-0A47-4D2F-AF28-08335339A26C}"/>
              </a:ext>
            </a:extLst>
          </p:cNvPr>
          <p:cNvSpPr>
            <a:spLocks noGrp="1"/>
          </p:cNvSpPr>
          <p:nvPr>
            <p:ph type="body" sz="quarter" idx="38"/>
          </p:nvPr>
        </p:nvSpPr>
        <p:spPr/>
        <p:txBody>
          <a:bodyPr/>
          <a:lstStyle/>
          <a:p>
            <a:endParaRPr lang="en-US"/>
          </a:p>
        </p:txBody>
      </p:sp>
      <p:sp>
        <p:nvSpPr>
          <p:cNvPr id="26" name="Text Placeholder 25">
            <a:extLst>
              <a:ext uri="{FF2B5EF4-FFF2-40B4-BE49-F238E27FC236}">
                <a16:creationId xmlns:a16="http://schemas.microsoft.com/office/drawing/2014/main" id="{2E8E9A32-49CA-46AC-A4F6-CC8B998F61DB}"/>
              </a:ext>
            </a:extLst>
          </p:cNvPr>
          <p:cNvSpPr>
            <a:spLocks noGrp="1"/>
          </p:cNvSpPr>
          <p:nvPr>
            <p:ph type="body" sz="quarter" idx="39"/>
          </p:nvPr>
        </p:nvSpPr>
        <p:spPr/>
        <p:txBody>
          <a:bodyPr/>
          <a:lstStyle/>
          <a:p>
            <a:endParaRPr lang="en-US"/>
          </a:p>
        </p:txBody>
      </p:sp>
      <p:sp>
        <p:nvSpPr>
          <p:cNvPr id="27" name="Text Placeholder 26">
            <a:extLst>
              <a:ext uri="{FF2B5EF4-FFF2-40B4-BE49-F238E27FC236}">
                <a16:creationId xmlns:a16="http://schemas.microsoft.com/office/drawing/2014/main" id="{4D1C8720-27CF-4E1D-9357-C95150BA171C}"/>
              </a:ext>
            </a:extLst>
          </p:cNvPr>
          <p:cNvSpPr>
            <a:spLocks noGrp="1"/>
          </p:cNvSpPr>
          <p:nvPr>
            <p:ph type="body" sz="quarter" idx="40"/>
          </p:nvPr>
        </p:nvSpPr>
        <p:spPr/>
        <p:txBody>
          <a:bodyPr/>
          <a:lstStyle/>
          <a:p>
            <a:endParaRPr lang="en-US"/>
          </a:p>
        </p:txBody>
      </p:sp>
    </p:spTree>
    <p:extLst>
      <p:ext uri="{BB962C8B-B14F-4D97-AF65-F5344CB8AC3E}">
        <p14:creationId xmlns:p14="http://schemas.microsoft.com/office/powerpoint/2010/main" val="2832055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61950" indent="-361950" algn="l" fontAlgn="ctr"/>
            <a:r>
              <a:rPr lang="en-US" sz="1600" dirty="0">
                <a:latin typeface="Huawei Sans" panose="020C0503030203020204" pitchFamily="34" charset="0"/>
              </a:rPr>
              <a:t>BFD is implemented by maintaining the BFD session between two systems. The system establishes a session by sending BFD packets to each other.</a:t>
            </a:r>
            <a:endParaRPr lang="en-US" altLang="zh-CN" sz="1600" dirty="0">
              <a:latin typeface="Huawei Sans" panose="020C0503030203020204" pitchFamily="34" charset="0"/>
              <a:sym typeface="Huawei Sans" panose="020C0503030203020204" pitchFamily="34" charset="0"/>
            </a:endParaRPr>
          </a:p>
          <a:p>
            <a:pPr marL="361950" indent="-361950" algn="l" fontAlgn="ctr"/>
            <a:r>
              <a:rPr lang="en-US" sz="1600" dirty="0">
                <a:latin typeface="Huawei Sans" panose="020C0503030203020204" pitchFamily="34" charset="0"/>
              </a:rPr>
              <a:t>BFD control packets are encapsulated differently based on scenarios. A BFD control packet consists of mandatory fields and optional authentication fields.</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a:latin typeface="Huawei Sans" panose="020C0503030203020204" pitchFamily="34" charset="0"/>
              </a:rPr>
              <a:t>BFD Packet Format</a:t>
            </a:r>
          </a:p>
        </p:txBody>
      </p:sp>
      <p:graphicFrame>
        <p:nvGraphicFramePr>
          <p:cNvPr id="5" name="表格 4"/>
          <p:cNvGraphicFramePr>
            <a:graphicFrameLocks noGrp="1"/>
          </p:cNvGraphicFramePr>
          <p:nvPr/>
        </p:nvGraphicFramePr>
        <p:xfrm>
          <a:off x="889279" y="3260932"/>
          <a:ext cx="5464008" cy="1943171"/>
        </p:xfrm>
        <a:graphic>
          <a:graphicData uri="http://schemas.openxmlformats.org/drawingml/2006/table">
            <a:tbl>
              <a:tblPr firstRow="1" bandRow="1"/>
              <a:tblGrid>
                <a:gridCol w="573238">
                  <a:extLst>
                    <a:ext uri="{9D8B030D-6E8A-4147-A177-3AD203B41FA5}">
                      <a16:colId xmlns:a16="http://schemas.microsoft.com/office/drawing/2014/main" val="20000"/>
                    </a:ext>
                  </a:extLst>
                </a:gridCol>
                <a:gridCol w="655320">
                  <a:extLst>
                    <a:ext uri="{9D8B030D-6E8A-4147-A177-3AD203B41FA5}">
                      <a16:colId xmlns:a16="http://schemas.microsoft.com/office/drawing/2014/main" val="20001"/>
                    </a:ext>
                  </a:extLst>
                </a:gridCol>
                <a:gridCol w="543560">
                  <a:extLst>
                    <a:ext uri="{9D8B030D-6E8A-4147-A177-3AD203B41FA5}">
                      <a16:colId xmlns:a16="http://schemas.microsoft.com/office/drawing/2014/main" val="20002"/>
                    </a:ext>
                  </a:extLst>
                </a:gridCol>
                <a:gridCol w="314960">
                  <a:extLst>
                    <a:ext uri="{9D8B030D-6E8A-4147-A177-3AD203B41FA5}">
                      <a16:colId xmlns:a16="http://schemas.microsoft.com/office/drawing/2014/main" val="20003"/>
                    </a:ext>
                  </a:extLst>
                </a:gridCol>
                <a:gridCol w="279400">
                  <a:extLst>
                    <a:ext uri="{9D8B030D-6E8A-4147-A177-3AD203B41FA5}">
                      <a16:colId xmlns:a16="http://schemas.microsoft.com/office/drawing/2014/main" val="20004"/>
                    </a:ext>
                  </a:extLst>
                </a:gridCol>
                <a:gridCol w="248920">
                  <a:extLst>
                    <a:ext uri="{9D8B030D-6E8A-4147-A177-3AD203B41FA5}">
                      <a16:colId xmlns:a16="http://schemas.microsoft.com/office/drawing/2014/main" val="20005"/>
                    </a:ext>
                  </a:extLst>
                </a:gridCol>
                <a:gridCol w="304800">
                  <a:extLst>
                    <a:ext uri="{9D8B030D-6E8A-4147-A177-3AD203B41FA5}">
                      <a16:colId xmlns:a16="http://schemas.microsoft.com/office/drawing/2014/main" val="20006"/>
                    </a:ext>
                  </a:extLst>
                </a:gridCol>
                <a:gridCol w="289560">
                  <a:extLst>
                    <a:ext uri="{9D8B030D-6E8A-4147-A177-3AD203B41FA5}">
                      <a16:colId xmlns:a16="http://schemas.microsoft.com/office/drawing/2014/main" val="20007"/>
                    </a:ext>
                  </a:extLst>
                </a:gridCol>
                <a:gridCol w="269240">
                  <a:extLst>
                    <a:ext uri="{9D8B030D-6E8A-4147-A177-3AD203B41FA5}">
                      <a16:colId xmlns:a16="http://schemas.microsoft.com/office/drawing/2014/main" val="20008"/>
                    </a:ext>
                  </a:extLst>
                </a:gridCol>
                <a:gridCol w="1216660">
                  <a:extLst>
                    <a:ext uri="{9D8B030D-6E8A-4147-A177-3AD203B41FA5}">
                      <a16:colId xmlns:a16="http://schemas.microsoft.com/office/drawing/2014/main" val="20009"/>
                    </a:ext>
                  </a:extLst>
                </a:gridCol>
                <a:gridCol w="768350">
                  <a:extLst>
                    <a:ext uri="{9D8B030D-6E8A-4147-A177-3AD203B41FA5}">
                      <a16:colId xmlns:a16="http://schemas.microsoft.com/office/drawing/2014/main" val="20010"/>
                    </a:ext>
                  </a:extLst>
                </a:gridCol>
              </a:tblGrid>
              <a:tr h="334969">
                <a:tc>
                  <a:txBody>
                    <a:bodyPr/>
                    <a:lstStyle/>
                    <a:p>
                      <a:pPr algn="ctr" fontAlgn="ctr"/>
                      <a:r>
                        <a:rPr lang="en-US" sz="1400" dirty="0" err="1">
                          <a:latin typeface="Huawei Sans" panose="020C0503030203020204" pitchFamily="34" charset="0"/>
                        </a:rPr>
                        <a:t>Ver</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err="1">
                          <a:solidFill>
                            <a:schemeClr val="tx1"/>
                          </a:solidFill>
                          <a:latin typeface="Huawei Sans" panose="020C0503030203020204" pitchFamily="34" charset="0"/>
                        </a:rPr>
                        <a:t>Diag</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err="1">
                          <a:solidFill>
                            <a:srgbClr val="EC7061"/>
                          </a:solidFill>
                          <a:latin typeface="Huawei Sans" panose="020C0503030203020204" pitchFamily="34" charset="0"/>
                        </a:rPr>
                        <a:t>Sta</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P</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F</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C</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A</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D</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M</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solidFill>
                            <a:srgbClr val="EC7061"/>
                          </a:solidFill>
                          <a:latin typeface="Huawei Sans" panose="020C0503030203020204" pitchFamily="34" charset="0"/>
                        </a:rPr>
                        <a:t>Detect </a:t>
                      </a:r>
                      <a:r>
                        <a:rPr lang="en-US" sz="1400" dirty="0" err="1">
                          <a:solidFill>
                            <a:srgbClr val="EC7061"/>
                          </a:solidFill>
                          <a:latin typeface="Huawei Sans" panose="020C0503030203020204" pitchFamily="34" charset="0"/>
                        </a:rPr>
                        <a:t>Mult</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Length</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185420">
                <a:tc gridSpan="11">
                  <a:txBody>
                    <a:bodyPr/>
                    <a:lstStyle/>
                    <a:p>
                      <a:pPr algn="ctr" fontAlgn="ctr"/>
                      <a:r>
                        <a:rPr lang="en-US" sz="1400" dirty="0">
                          <a:solidFill>
                            <a:srgbClr val="EC7061"/>
                          </a:solidFill>
                          <a:latin typeface="Huawei Sans" panose="020C0503030203020204" pitchFamily="34" charset="0"/>
                        </a:rPr>
                        <a:t>My discriminator</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70840">
                <a:tc gridSpan="11">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solidFill>
                            <a:srgbClr val="EC7061"/>
                          </a:solidFill>
                          <a:latin typeface="Huawei Sans" panose="020C0503030203020204" pitchFamily="34" charset="0"/>
                        </a:rPr>
                        <a:t>Your discriminator</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2"/>
                  </a:ext>
                </a:extLst>
              </a:tr>
              <a:tr h="185420">
                <a:tc gridSpan="11">
                  <a:txBody>
                    <a:bodyPr/>
                    <a:lstStyle/>
                    <a:p>
                      <a:pPr algn="ctr" fontAlgn="ctr"/>
                      <a:r>
                        <a:rPr lang="en-US" sz="1400" dirty="0">
                          <a:solidFill>
                            <a:srgbClr val="EC7061"/>
                          </a:solidFill>
                          <a:latin typeface="Huawei Sans" panose="020C0503030203020204" pitchFamily="34" charset="0"/>
                        </a:rPr>
                        <a:t>Desired Min TX Interval</a:t>
                      </a:r>
                      <a:endParaRPr lang="en-US" altLang="zh-CN" sz="1400" b="0" baseline="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3"/>
                  </a:ext>
                </a:extLst>
              </a:tr>
              <a:tr h="185420">
                <a:tc gridSpan="11">
                  <a:txBody>
                    <a:bodyPr/>
                    <a:lstStyle/>
                    <a:p>
                      <a:pPr algn="ctr" fontAlgn="ctr"/>
                      <a:r>
                        <a:rPr lang="en-US" sz="1400" dirty="0">
                          <a:solidFill>
                            <a:srgbClr val="EC7061"/>
                          </a:solidFill>
                          <a:latin typeface="Huawei Sans" panose="020C0503030203020204" pitchFamily="34" charset="0"/>
                        </a:rPr>
                        <a:t>Required Min RX Interval</a:t>
                      </a:r>
                      <a:endParaRPr lang="en-US" altLang="zh-CN" sz="1400" b="0" baseline="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22962">
                <a:tc gridSpan="11">
                  <a:txBody>
                    <a:bodyPr/>
                    <a:lstStyle/>
                    <a:p>
                      <a:pPr algn="ctr" fontAlgn="ctr"/>
                      <a:r>
                        <a:rPr lang="en-US" sz="1400" dirty="0">
                          <a:solidFill>
                            <a:srgbClr val="EC7061"/>
                          </a:solidFill>
                          <a:latin typeface="Huawei Sans" panose="020C0503030203020204" pitchFamily="34" charset="0"/>
                        </a:rPr>
                        <a:t>Required Min Echo RX Interval</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5"/>
                  </a:ext>
                </a:extLst>
              </a:tr>
            </a:tbl>
          </a:graphicData>
        </a:graphic>
      </p:graphicFrame>
      <p:sp>
        <p:nvSpPr>
          <p:cNvPr id="9" name="矩形 8"/>
          <p:cNvSpPr/>
          <p:nvPr/>
        </p:nvSpPr>
        <p:spPr>
          <a:xfrm>
            <a:off x="6353286" y="2375428"/>
            <a:ext cx="5579338" cy="4154984"/>
          </a:xfrm>
          <a:prstGeom prst="rect">
            <a:avLst/>
          </a:prstGeom>
        </p:spPr>
        <p:txBody>
          <a:bodyPr wrap="square">
            <a:spAutoFit/>
          </a:bodyPr>
          <a:lstStyle/>
          <a:p>
            <a:pPr marL="273050" indent="-273050" fontAlgn="ctr">
              <a:lnSpc>
                <a:spcPct val="150000"/>
              </a:lnSpc>
              <a:buFont typeface="+mj-lt"/>
              <a:buAutoNum type="arabicPeriod"/>
            </a:pPr>
            <a:r>
              <a:rPr lang="en-US" sz="1100" dirty="0" err="1">
                <a:latin typeface="Huawei Sans" panose="020C0503030203020204" pitchFamily="34" charset="0"/>
              </a:rPr>
              <a:t>Sta</a:t>
            </a:r>
            <a:r>
              <a:rPr lang="en-US" sz="1100" dirty="0">
                <a:latin typeface="Huawei Sans" panose="020C0503030203020204" pitchFamily="34" charset="0"/>
              </a:rPr>
              <a:t>: indicates the status of the local BFD system.</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273050" indent="-273050" fontAlgn="ctr">
              <a:lnSpc>
                <a:spcPct val="150000"/>
              </a:lnSpc>
              <a:buFont typeface="+mj-lt"/>
              <a:buAutoNum type="arabicPeriod"/>
            </a:pPr>
            <a:r>
              <a:rPr lang="en-US" sz="1100" dirty="0">
                <a:latin typeface="Huawei Sans" panose="020C0503030203020204" pitchFamily="34" charset="0"/>
              </a:rPr>
              <a:t>Detect </a:t>
            </a:r>
            <a:r>
              <a:rPr lang="en-US" sz="1100" dirty="0" err="1">
                <a:latin typeface="Huawei Sans" panose="020C0503030203020204" pitchFamily="34" charset="0"/>
              </a:rPr>
              <a:t>Mult</a:t>
            </a:r>
            <a:r>
              <a:rPr lang="en-US" sz="1100" dirty="0">
                <a:latin typeface="Huawei Sans" panose="020C0503030203020204" pitchFamily="34" charset="0"/>
              </a:rPr>
              <a:t>: indicates the detection multiplier flag. It is used by the detector to calculate the detection timeout interval.</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273050" indent="-273050" fontAlgn="ctr">
              <a:lnSpc>
                <a:spcPct val="150000"/>
              </a:lnSpc>
              <a:buFont typeface="+mj-lt"/>
              <a:buAutoNum type="arabicPeriod"/>
            </a:pPr>
            <a:r>
              <a:rPr lang="en-US" sz="1100" dirty="0">
                <a:latin typeface="Huawei Sans" panose="020C0503030203020204" pitchFamily="34" charset="0"/>
              </a:rPr>
              <a:t>My Discriminator: indicates the local discriminator of the BFD session. It is a unique non-zero value generated by the transmitting system. Local discriminators are used to distinguish multiple BFD sessions in a system.</a:t>
            </a:r>
          </a:p>
          <a:p>
            <a:pPr marL="273050" indent="-273050" fontAlgn="ctr">
              <a:lnSpc>
                <a:spcPct val="150000"/>
              </a:lnSpc>
              <a:buFont typeface="+mj-lt"/>
              <a:buAutoNum type="arabicPeriod"/>
            </a:pPr>
            <a:r>
              <a:rPr lang="en-US" sz="1100" dirty="0">
                <a:latin typeface="Huawei Sans" panose="020C0503030203020204" pitchFamily="34" charset="0"/>
              </a:rPr>
              <a:t>Your Discriminator: indicates the remote discriminator of the BFD session. If this value is received from the remote system, the value of the received My Discriminator field is used. If this value is unknown, the system returns value 0.</a:t>
            </a:r>
          </a:p>
          <a:p>
            <a:pPr marL="273050" indent="-273050" fontAlgn="ctr">
              <a:lnSpc>
                <a:spcPct val="150000"/>
              </a:lnSpc>
              <a:buFont typeface="+mj-lt"/>
              <a:buAutoNum type="arabicPeriod"/>
            </a:pPr>
            <a:r>
              <a:rPr lang="en-US" sz="1100" dirty="0">
                <a:latin typeface="Huawei Sans" panose="020C0503030203020204" pitchFamily="34" charset="0"/>
              </a:rPr>
              <a:t>Desired Min </a:t>
            </a:r>
            <a:r>
              <a:rPr lang="en-US" sz="1100" dirty="0" err="1">
                <a:latin typeface="Huawei Sans" panose="020C0503030203020204" pitchFamily="34" charset="0"/>
              </a:rPr>
              <a:t>Tx</a:t>
            </a:r>
            <a:r>
              <a:rPr lang="en-US" sz="1100" dirty="0">
                <a:latin typeface="Huawei Sans" panose="020C0503030203020204" pitchFamily="34" charset="0"/>
              </a:rPr>
              <a:t> Interval: indicates the minimum interval for sending BFD packets on the local end.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273050" indent="-273050" fontAlgn="ctr">
              <a:lnSpc>
                <a:spcPct val="150000"/>
              </a:lnSpc>
              <a:buFont typeface="+mj-lt"/>
              <a:buAutoNum type="arabicPeriod"/>
            </a:pPr>
            <a:r>
              <a:rPr lang="en-US" sz="1100" dirty="0">
                <a:latin typeface="Huawei Sans" panose="020C0503030203020204" pitchFamily="34" charset="0"/>
              </a:rPr>
              <a:t>Required Min RX Interval: indicates the minimum interval for receiving BFD packets on the local end.</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273050" indent="-273050" fontAlgn="ctr">
              <a:lnSpc>
                <a:spcPct val="150000"/>
              </a:lnSpc>
              <a:buFont typeface="+mj-lt"/>
              <a:buAutoNum type="arabicPeriod"/>
            </a:pPr>
            <a:r>
              <a:rPr lang="en-US" sz="1100" dirty="0">
                <a:latin typeface="Huawei Sans" panose="020C0503030203020204" pitchFamily="34" charset="0"/>
              </a:rPr>
              <a:t>Required Min Echo RX Interval: indicates the minimum interval for receiving Echo packets on the local end. If the local end does not support the Echo function, the field is set to 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1"/>
          <p:cNvSpPr/>
          <p:nvPr/>
        </p:nvSpPr>
        <p:spPr>
          <a:xfrm>
            <a:off x="794029" y="2912780"/>
            <a:ext cx="1773242" cy="338554"/>
          </a:xfrm>
          <a:prstGeom prst="rect">
            <a:avLst/>
          </a:prstGeom>
        </p:spPr>
        <p:txBody>
          <a:bodyPr wrap="none">
            <a:spAutoFit/>
          </a:bodyPr>
          <a:lstStyle/>
          <a:p>
            <a:pPr fontAlgn="ctr"/>
            <a:r>
              <a:rPr lang="en-US" sz="1600" dirty="0">
                <a:latin typeface="Huawei Sans" panose="020C0503030203020204" pitchFamily="34" charset="0"/>
              </a:rPr>
              <a:t>Mandatory fields</a:t>
            </a:r>
          </a:p>
        </p:txBody>
      </p:sp>
      <p:sp>
        <p:nvSpPr>
          <p:cNvPr id="7" name="矩形 6"/>
          <p:cNvSpPr/>
          <p:nvPr/>
        </p:nvSpPr>
        <p:spPr>
          <a:xfrm>
            <a:off x="794029" y="5502481"/>
            <a:ext cx="2986715" cy="338554"/>
          </a:xfrm>
          <a:prstGeom prst="rect">
            <a:avLst/>
          </a:prstGeom>
        </p:spPr>
        <p:txBody>
          <a:bodyPr wrap="none">
            <a:spAutoFit/>
          </a:bodyPr>
          <a:lstStyle/>
          <a:p>
            <a:pPr fontAlgn="ctr"/>
            <a:r>
              <a:rPr lang="en-US" sz="1600" dirty="0">
                <a:latin typeface="Huawei Sans" panose="020C0503030203020204" pitchFamily="34" charset="0"/>
              </a:rPr>
              <a:t>Optional authentication fields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 name="表格 7"/>
          <p:cNvGraphicFramePr>
            <a:graphicFrameLocks noGrp="1"/>
          </p:cNvGraphicFramePr>
          <p:nvPr/>
        </p:nvGraphicFramePr>
        <p:xfrm>
          <a:off x="889279" y="5899340"/>
          <a:ext cx="5464007" cy="304800"/>
        </p:xfrm>
        <a:graphic>
          <a:graphicData uri="http://schemas.openxmlformats.org/drawingml/2006/table">
            <a:tbl>
              <a:tblPr firstRow="1" bandRow="1">
                <a:tableStyleId>{72833802-FEF1-4C79-8D5D-14CF1EAF98D9}</a:tableStyleId>
              </a:tblPr>
              <a:tblGrid>
                <a:gridCol w="1510094">
                  <a:extLst>
                    <a:ext uri="{9D8B030D-6E8A-4147-A177-3AD203B41FA5}">
                      <a16:colId xmlns:a16="http://schemas.microsoft.com/office/drawing/2014/main" val="20000"/>
                    </a:ext>
                  </a:extLst>
                </a:gridCol>
                <a:gridCol w="1398899">
                  <a:extLst>
                    <a:ext uri="{9D8B030D-6E8A-4147-A177-3AD203B41FA5}">
                      <a16:colId xmlns:a16="http://schemas.microsoft.com/office/drawing/2014/main" val="20001"/>
                    </a:ext>
                  </a:extLst>
                </a:gridCol>
                <a:gridCol w="2555014">
                  <a:extLst>
                    <a:ext uri="{9D8B030D-6E8A-4147-A177-3AD203B41FA5}">
                      <a16:colId xmlns:a16="http://schemas.microsoft.com/office/drawing/2014/main" val="20002"/>
                    </a:ext>
                  </a:extLst>
                </a:gridCol>
              </a:tblGrid>
              <a:tr h="284451">
                <a:tc>
                  <a:txBody>
                    <a:bodyPr/>
                    <a:lstStyle/>
                    <a:p>
                      <a:pPr marL="0" algn="ctr" defTabSz="914034" rtl="0" eaLnBrk="1" fontAlgn="ctr" latinLnBrk="0" hangingPunct="1"/>
                      <a:r>
                        <a:rPr lang="en-US" sz="1400" dirty="0" err="1">
                          <a:solidFill>
                            <a:schemeClr val="tx1"/>
                          </a:solidFill>
                          <a:latin typeface="Huawei Sans" panose="020C0503030203020204" pitchFamily="34" charset="0"/>
                        </a:rPr>
                        <a:t>Auth</a:t>
                      </a:r>
                      <a:r>
                        <a:rPr lang="en-US" sz="1400" dirty="0">
                          <a:solidFill>
                            <a:schemeClr val="tx1"/>
                          </a:solidFill>
                          <a:latin typeface="Huawei Sans" panose="020C0503030203020204" pitchFamily="34" charset="0"/>
                        </a:rPr>
                        <a:t>-Type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algn="ctr" defTabSz="914034" rtl="0" eaLnBrk="1" fontAlgn="ctr" latinLnBrk="0" hangingPunct="1"/>
                      <a:r>
                        <a:rPr lang="en-US" sz="1400" dirty="0" err="1">
                          <a:solidFill>
                            <a:schemeClr val="tx1"/>
                          </a:solidFill>
                          <a:latin typeface="Huawei Sans" panose="020C0503030203020204" pitchFamily="34" charset="0"/>
                        </a:rPr>
                        <a:t>Auth</a:t>
                      </a:r>
                      <a:r>
                        <a:rPr lang="en-US" sz="1400" dirty="0">
                          <a:solidFill>
                            <a:schemeClr val="tx1"/>
                          </a:solidFill>
                          <a:latin typeface="Huawei Sans" panose="020C0503030203020204" pitchFamily="34" charset="0"/>
                        </a:rPr>
                        <a:t>-Len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algn="ctr" defTabSz="914034" rtl="0" eaLnBrk="1" fontAlgn="ctr" latinLnBrk="0" hangingPunct="1"/>
                      <a:r>
                        <a:rPr lang="en-US" sz="1400" dirty="0">
                          <a:solidFill>
                            <a:schemeClr val="tx1"/>
                          </a:solidFill>
                          <a:latin typeface="Huawei Sans" panose="020C0503030203020204" pitchFamily="34" charset="0"/>
                        </a:rPr>
                        <a:t>Authentication Data</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62431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p:cNvCxnSpPr>
            <a:stCxn id="29" idx="2"/>
          </p:cNvCxnSpPr>
          <p:nvPr/>
        </p:nvCxnSpPr>
        <p:spPr>
          <a:xfrm>
            <a:off x="7505790" y="4609496"/>
            <a:ext cx="4143" cy="1734777"/>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0414000" y="4609496"/>
            <a:ext cx="4143" cy="1734777"/>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p:nvPr>
        </p:nvSpPr>
        <p:spPr/>
        <p:txBody>
          <a:bodyPr/>
          <a:lstStyle/>
          <a:p>
            <a:pPr marL="0" indent="0" algn="l" fontAlgn="ctr">
              <a:buNone/>
            </a:pPr>
            <a:r>
              <a:rPr lang="en-US" sz="1600" dirty="0">
                <a:latin typeface="Huawei Sans" panose="020C0503030203020204" pitchFamily="34" charset="0"/>
              </a:rPr>
              <a:t>BFD sessions can be established in either static or dynamic mode. BFD distinguishes sessions according to local and remote discriminators of control packets. Static and dynamic BFD sessions differ in that local and remote discriminators are configured in different modes.</a:t>
            </a: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a:latin typeface="Huawei Sans" panose="020C0503030203020204" pitchFamily="34" charset="0"/>
              </a:rPr>
              <a:t>BFD Session Setup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19"/>
          <p:cNvGrpSpPr/>
          <p:nvPr/>
        </p:nvGrpSpPr>
        <p:grpSpPr>
          <a:xfrm>
            <a:off x="783266" y="4182622"/>
            <a:ext cx="4967141" cy="1772073"/>
            <a:chOff x="6486860" y="4505935"/>
            <a:chExt cx="4967141" cy="1772073"/>
          </a:xfrm>
        </p:grpSpPr>
        <p:grpSp>
          <p:nvGrpSpPr>
            <p:cNvPr id="16" name="组合 15"/>
            <p:cNvGrpSpPr/>
            <p:nvPr/>
          </p:nvGrpSpPr>
          <p:grpSpPr>
            <a:xfrm>
              <a:off x="6486860" y="4524196"/>
              <a:ext cx="4967141" cy="1753812"/>
              <a:chOff x="6486860" y="4524196"/>
              <a:chExt cx="4967141" cy="1753812"/>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29196" y="4860128"/>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38537" y="4860128"/>
                <a:ext cx="540000" cy="442800"/>
              </a:xfrm>
              <a:prstGeom prst="rect">
                <a:avLst/>
              </a:prstGeom>
            </p:spPr>
          </p:pic>
          <p:cxnSp>
            <p:nvCxnSpPr>
              <p:cNvPr id="7" name="直接连接符 6"/>
              <p:cNvCxnSpPr>
                <a:stCxn id="4" idx="3"/>
                <a:endCxn id="5" idx="1"/>
              </p:cNvCxnSpPr>
              <p:nvPr/>
            </p:nvCxnSpPr>
            <p:spPr>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229196" y="4524196"/>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10083502" y="4527334"/>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6486860" y="5447860"/>
                <a:ext cx="2090928" cy="82916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a:t>
                </a:r>
              </a:p>
              <a:p>
                <a:pPr algn="ctr" fontAlgn="ctr"/>
                <a:r>
                  <a:rPr lang="en-US" sz="1200" dirty="0">
                    <a:solidFill>
                      <a:srgbClr val="1D1D1A"/>
                    </a:solidFill>
                    <a:latin typeface="Huawei Sans" panose="020C0503030203020204" pitchFamily="34" charset="0"/>
                  </a:rPr>
                  <a:t>(Local Discriminator=A)</a:t>
                </a:r>
              </a:p>
              <a:p>
                <a:pPr algn="ctr" fontAlgn="ctr"/>
                <a:r>
                  <a:rPr lang="en-US" sz="1200" dirty="0">
                    <a:solidFill>
                      <a:srgbClr val="1D1D1A"/>
                    </a:solidFill>
                    <a:latin typeface="Huawei Sans" panose="020C0503030203020204" pitchFamily="34" charset="0"/>
                  </a:rPr>
                  <a:t>Remote discriminator</a:t>
                </a:r>
              </a:p>
              <a:p>
                <a:pPr algn="ctr" fontAlgn="ctr"/>
                <a:r>
                  <a:rPr lang="en-US" sz="1200" dirty="0">
                    <a:solidFill>
                      <a:srgbClr val="1D1D1A"/>
                    </a:solidFill>
                    <a:latin typeface="Huawei Sans" panose="020C0503030203020204" pitchFamily="34" charset="0"/>
                  </a:rPr>
                  <a:t>(Remote Discriminator=B)</a:t>
                </a:r>
              </a:p>
            </p:txBody>
          </p:sp>
          <p:sp>
            <p:nvSpPr>
              <p:cNvPr id="14" name="矩形 13"/>
              <p:cNvSpPr/>
              <p:nvPr/>
            </p:nvSpPr>
            <p:spPr>
              <a:xfrm>
                <a:off x="9363073" y="5448842"/>
                <a:ext cx="2090928" cy="82916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a:t>
                </a:r>
              </a:p>
              <a:p>
                <a:pPr algn="ctr" fontAlgn="ctr"/>
                <a:r>
                  <a:rPr lang="en-US" sz="1200" dirty="0">
                    <a:solidFill>
                      <a:srgbClr val="1D1D1A"/>
                    </a:solidFill>
                    <a:latin typeface="Huawei Sans" panose="020C0503030203020204" pitchFamily="34" charset="0"/>
                  </a:rPr>
                  <a:t>(Local Discriminator=B)</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Remote discriminator</a:t>
                </a:r>
              </a:p>
              <a:p>
                <a:pPr algn="ctr" fontAlgn="ctr"/>
                <a:r>
                  <a:rPr lang="en-US" sz="1200" dirty="0">
                    <a:solidFill>
                      <a:srgbClr val="1D1D1A"/>
                    </a:solidFill>
                    <a:latin typeface="Huawei Sans" panose="020C0503030203020204" pitchFamily="34" charset="0"/>
                  </a:rPr>
                  <a:t>(Remote Discriminator=A)</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 name="直接箭头连接符 17"/>
            <p:cNvCxnSpPr/>
            <p:nvPr/>
          </p:nvCxnSpPr>
          <p:spPr>
            <a:xfrm>
              <a:off x="8293608" y="4860128"/>
              <a:ext cx="1426464"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293608" y="4505935"/>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 name="圆角矩形 75"/>
          <p:cNvSpPr/>
          <p:nvPr/>
        </p:nvSpPr>
        <p:spPr>
          <a:xfrm>
            <a:off x="455585" y="2398560"/>
            <a:ext cx="5538385"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Static Establishment</a:t>
            </a:r>
          </a:p>
        </p:txBody>
      </p:sp>
      <p:sp>
        <p:nvSpPr>
          <p:cNvPr id="22" name="圆角矩形 75"/>
          <p:cNvSpPr/>
          <p:nvPr/>
        </p:nvSpPr>
        <p:spPr>
          <a:xfrm>
            <a:off x="455585" y="2824396"/>
            <a:ext cx="5538385" cy="353994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a:solidFill>
                  <a:prstClr val="black"/>
                </a:solidFill>
                <a:latin typeface="Huawei Sans" panose="020C0503030203020204" pitchFamily="34" charset="0"/>
              </a:rPr>
              <a:t>BFD session parameters, including the local and remote discriminators, are manually specified. A request for BFD session establishment is distributed manually.</a:t>
            </a:r>
          </a:p>
        </p:txBody>
      </p:sp>
      <p:sp>
        <p:nvSpPr>
          <p:cNvPr id="23" name="圆角矩形 75"/>
          <p:cNvSpPr/>
          <p:nvPr/>
        </p:nvSpPr>
        <p:spPr>
          <a:xfrm>
            <a:off x="6215696" y="2022773"/>
            <a:ext cx="5516586"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Dynamic Establishment</a:t>
            </a:r>
          </a:p>
        </p:txBody>
      </p:sp>
      <p:sp>
        <p:nvSpPr>
          <p:cNvPr id="24" name="圆角矩形 75"/>
          <p:cNvSpPr/>
          <p:nvPr/>
        </p:nvSpPr>
        <p:spPr>
          <a:xfrm>
            <a:off x="6215696" y="2454277"/>
            <a:ext cx="5516586" cy="39201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a:solidFill>
                  <a:prstClr val="black"/>
                </a:solidFill>
                <a:latin typeface="Huawei Sans" panose="020C0503030203020204" pitchFamily="34" charset="0"/>
              </a:rPr>
              <a:t>The local discriminator for dynamically establishing a BFD session is dynamically allocated by the system that triggers the establishment of the BFD session. The remote discriminator is learned from the value of Local Discriminator in the BFD packet received from the remote end.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5790" y="4166696"/>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45131" y="4166696"/>
            <a:ext cx="540000" cy="442800"/>
          </a:xfrm>
          <a:prstGeom prst="rect">
            <a:avLst/>
          </a:prstGeom>
        </p:spPr>
      </p:pic>
      <p:cxnSp>
        <p:nvCxnSpPr>
          <p:cNvPr id="31" name="直接连接符 30"/>
          <p:cNvCxnSpPr>
            <a:stCxn id="29" idx="3"/>
            <a:endCxn id="30" idx="1"/>
          </p:cNvCxnSpPr>
          <p:nvPr/>
        </p:nvCxnSpPr>
        <p:spPr>
          <a:xfrm>
            <a:off x="7775790" y="4388096"/>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7235790" y="3830764"/>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10090096" y="3833902"/>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6402313" y="4665848"/>
            <a:ext cx="1735694" cy="421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Discriminator=A</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Remote Discriminator=</a:t>
            </a:r>
            <a:r>
              <a:rPr lang="en-US" sz="1200" dirty="0">
                <a:solidFill>
                  <a:srgbClr val="EC7061"/>
                </a:solidFill>
                <a:latin typeface="Huawei Sans" panose="020C0503030203020204" pitchFamily="34" charset="0"/>
              </a:rPr>
              <a:t>0</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9914032" y="4665848"/>
            <a:ext cx="1782668" cy="421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Discriminator=B</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Remote Discriminator=</a:t>
            </a:r>
            <a:r>
              <a:rPr lang="en-US" sz="1200" dirty="0">
                <a:solidFill>
                  <a:srgbClr val="EC7061"/>
                </a:solidFill>
                <a:latin typeface="Huawei Sans" panose="020C0503030203020204" pitchFamily="34" charset="0"/>
              </a:rPr>
              <a:t>0</a:t>
            </a:r>
            <a:endParaRPr lang="en-US" altLang="zh-CN" sz="12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a:xfrm>
            <a:off x="6402313" y="5584576"/>
            <a:ext cx="1735694" cy="421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Discriminator=A</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Remote Discriminator=B</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a:xfrm>
            <a:off x="9914032" y="5583594"/>
            <a:ext cx="1782668" cy="421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Local Discriminator=B</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1D1D1A"/>
                </a:solidFill>
                <a:latin typeface="Huawei Sans" panose="020C0503030203020204" pitchFamily="34" charset="0"/>
              </a:rPr>
              <a:t>Remote Discriminator=A</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a:xfrm>
            <a:off x="8300202" y="4166696"/>
            <a:ext cx="1426464"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281566" y="3823150"/>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a:xfrm>
            <a:off x="8503195" y="4986328"/>
            <a:ext cx="1020477" cy="0"/>
          </a:xfrm>
          <a:prstGeom prst="straightConnector1">
            <a:avLst/>
          </a:prstGeom>
          <a:ln w="19050">
            <a:solidFill>
              <a:srgbClr val="00B0F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8516284" y="4779326"/>
            <a:ext cx="1020477" cy="0"/>
          </a:xfrm>
          <a:prstGeom prst="straightConnector1">
            <a:avLst/>
          </a:prstGeom>
          <a:ln w="19050">
            <a:solidFill>
              <a:srgbClr val="00B0F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8492549" y="5032056"/>
            <a:ext cx="1490657" cy="461665"/>
          </a:xfrm>
          <a:prstGeom prst="rect">
            <a:avLst/>
          </a:prstGeom>
          <a:noFill/>
        </p:spPr>
        <p:txBody>
          <a:bodyPr wrap="square" rtlCol="0">
            <a:spAutoFit/>
          </a:bodyPr>
          <a:lstStyle/>
          <a:p>
            <a:pPr fontAlgn="ctr"/>
            <a:r>
              <a:rPr lang="en-US" sz="1200" dirty="0">
                <a:latin typeface="Huawei Sans" panose="020C0503030203020204" pitchFamily="34" charset="0"/>
              </a:rPr>
              <a:t>Send information to each other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8492549" y="5532553"/>
            <a:ext cx="1291974" cy="461665"/>
          </a:xfrm>
          <a:prstGeom prst="rect">
            <a:avLst/>
          </a:prstGeom>
          <a:noFill/>
        </p:spPr>
        <p:txBody>
          <a:bodyPr wrap="square" rtlCol="0">
            <a:spAutoFit/>
          </a:bodyPr>
          <a:lstStyle/>
          <a:p>
            <a:pPr fontAlgn="ctr"/>
            <a:r>
              <a:rPr lang="en-US" sz="1200" dirty="0">
                <a:latin typeface="Huawei Sans" panose="020C0503030203020204" pitchFamily="34" charset="0"/>
              </a:rPr>
              <a:t>Learn discriminators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
          <p:cNvSpPr>
            <a:spLocks noChangeAspect="1"/>
          </p:cNvSpPr>
          <p:nvPr/>
        </p:nvSpPr>
        <p:spPr>
          <a:xfrm>
            <a:off x="8345671" y="5069248"/>
            <a:ext cx="191961" cy="191961"/>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
          <p:cNvSpPr>
            <a:spLocks noChangeAspect="1"/>
          </p:cNvSpPr>
          <p:nvPr/>
        </p:nvSpPr>
        <p:spPr>
          <a:xfrm>
            <a:off x="8345000" y="5697958"/>
            <a:ext cx="192632" cy="19263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14071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0" indent="0" algn="l" fontAlgn="ctr">
              <a:buNone/>
            </a:pPr>
            <a:r>
              <a:rPr lang="en-US" sz="1600" dirty="0">
                <a:latin typeface="Huawei Sans" panose="020C0503030203020204" pitchFamily="34" charset="0"/>
              </a:rPr>
              <a:t>A BFD session has the following states: Down, </a:t>
            </a:r>
            <a:r>
              <a:rPr lang="en-US" sz="1600" dirty="0" err="1">
                <a:latin typeface="Huawei Sans" panose="020C0503030203020204" pitchFamily="34" charset="0"/>
              </a:rPr>
              <a:t>Init</a:t>
            </a:r>
            <a:r>
              <a:rPr lang="en-US" sz="1600" dirty="0">
                <a:latin typeface="Huawei Sans" panose="020C0503030203020204" pitchFamily="34" charset="0"/>
              </a:rPr>
              <a:t>, Up, and </a:t>
            </a:r>
            <a:r>
              <a:rPr lang="en-US" sz="1600" dirty="0" err="1">
                <a:latin typeface="Huawei Sans" panose="020C0503030203020204" pitchFamily="34" charset="0"/>
              </a:rPr>
              <a:t>AdminDown</a:t>
            </a:r>
            <a:r>
              <a:rPr lang="en-US" sz="1600" dirty="0">
                <a:latin typeface="Huawei Sans" panose="020C0503030203020204" pitchFamily="34" charset="0"/>
              </a:rPr>
              <a:t>. The State field of a BFD control packet shows the session status. The system changes the BFD session status based on the local session status and the received BFD session status of the remote end. The BFD state machine implements a three-way handshake for BFD session setup or deletion to ensure that the two systems detect the status change.</a:t>
            </a:r>
          </a:p>
        </p:txBody>
      </p:sp>
      <p:sp>
        <p:nvSpPr>
          <p:cNvPr id="4" name="标题 3"/>
          <p:cNvSpPr>
            <a:spLocks noGrp="1"/>
          </p:cNvSpPr>
          <p:nvPr>
            <p:ph type="title"/>
          </p:nvPr>
        </p:nvSpPr>
        <p:spPr/>
        <p:txBody>
          <a:bodyPr/>
          <a:lstStyle/>
          <a:p>
            <a:pPr fontAlgn="ctr"/>
            <a:r>
              <a:rPr lang="en-US" dirty="0">
                <a:latin typeface="Huawei Sans" panose="020C0503030203020204" pitchFamily="34" charset="0"/>
              </a:rPr>
              <a:t>States of BFD Sessions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p:cNvGrpSpPr/>
          <p:nvPr/>
        </p:nvGrpSpPr>
        <p:grpSpPr>
          <a:xfrm>
            <a:off x="1461597" y="3161473"/>
            <a:ext cx="3513221" cy="2633472"/>
            <a:chOff x="1280160" y="2941733"/>
            <a:chExt cx="3513221" cy="2633472"/>
          </a:xfrm>
        </p:grpSpPr>
        <p:sp>
          <p:nvSpPr>
            <p:cNvPr id="3" name="矩形 2"/>
            <p:cNvSpPr/>
            <p:nvPr/>
          </p:nvSpPr>
          <p:spPr>
            <a:xfrm>
              <a:off x="2423160" y="2941733"/>
              <a:ext cx="1271016" cy="506794"/>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Down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1594176" y="4720939"/>
              <a:ext cx="609528" cy="85426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err="1">
                  <a:latin typeface="Huawei Sans" panose="020C0503030203020204" pitchFamily="34" charset="0"/>
                </a:rPr>
                <a:t>Init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3849624" y="4720939"/>
              <a:ext cx="603504" cy="854266"/>
            </a:xfrm>
            <a:prstGeom prst="rect">
              <a:avLst/>
            </a:prstGeom>
            <a:solidFill>
              <a:srgbClr val="74C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dirty="0">
                  <a:latin typeface="Huawei Sans" panose="020C0503030203020204" pitchFamily="34" charset="0"/>
                </a:rPr>
                <a:t>Up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肘形连接符 7"/>
            <p:cNvCxnSpPr>
              <a:stCxn id="3" idx="1"/>
              <a:endCxn id="5" idx="0"/>
            </p:cNvCxnSpPr>
            <p:nvPr/>
          </p:nvCxnSpPr>
          <p:spPr>
            <a:xfrm rot="10800000" flipV="1">
              <a:off x="1898940" y="3195129"/>
              <a:ext cx="524220" cy="1525809"/>
            </a:xfrm>
            <a:prstGeom prst="bentConnector2">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5" idx="3"/>
              <a:endCxn id="6" idx="1"/>
            </p:cNvCxnSpPr>
            <p:nvPr/>
          </p:nvCxnSpPr>
          <p:spPr>
            <a:xfrm>
              <a:off x="2203704" y="5148072"/>
              <a:ext cx="164592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6" idx="0"/>
              <a:endCxn id="3" idx="3"/>
            </p:cNvCxnSpPr>
            <p:nvPr/>
          </p:nvCxnSpPr>
          <p:spPr>
            <a:xfrm rot="16200000" flipV="1">
              <a:off x="3159872" y="3729435"/>
              <a:ext cx="1525809" cy="45720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5400000" flipH="1" flipV="1">
              <a:off x="1554481" y="3852259"/>
              <a:ext cx="1399031" cy="338328"/>
            </a:xfrm>
            <a:prstGeom prst="bentConnector3">
              <a:avLst>
                <a:gd name="adj1" fmla="val 9989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16200000" flipH="1">
              <a:off x="3144013" y="3872070"/>
              <a:ext cx="1399031" cy="298704"/>
            </a:xfrm>
            <a:prstGeom prst="bentConnector3">
              <a:avLst>
                <a:gd name="adj1" fmla="val 617"/>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1280160" y="4883753"/>
              <a:ext cx="320040" cy="533400"/>
            </a:xfrm>
            <a:custGeom>
              <a:avLst/>
              <a:gdLst>
                <a:gd name="connsiteX0" fmla="*/ 419100 w 428625"/>
                <a:gd name="connsiteY0" fmla="*/ 0 h 533400"/>
                <a:gd name="connsiteX1" fmla="*/ 419100 w 428625"/>
                <a:gd name="connsiteY1" fmla="*/ 0 h 533400"/>
                <a:gd name="connsiteX2" fmla="*/ 0 w 428625"/>
                <a:gd name="connsiteY2" fmla="*/ 0 h 533400"/>
                <a:gd name="connsiteX3" fmla="*/ 0 w 428625"/>
                <a:gd name="connsiteY3" fmla="*/ 533400 h 533400"/>
                <a:gd name="connsiteX4" fmla="*/ 428625 w 428625"/>
                <a:gd name="connsiteY4" fmla="*/ 5334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5" h="533400">
                  <a:moveTo>
                    <a:pt x="419100" y="0"/>
                  </a:moveTo>
                  <a:lnTo>
                    <a:pt x="419100" y="0"/>
                  </a:lnTo>
                  <a:lnTo>
                    <a:pt x="0" y="0"/>
                  </a:lnTo>
                  <a:lnTo>
                    <a:pt x="0" y="533400"/>
                  </a:lnTo>
                  <a:lnTo>
                    <a:pt x="428625" y="533400"/>
                  </a:lnTo>
                </a:path>
              </a:pathLst>
            </a:custGeom>
            <a:noFill/>
            <a:ln w="19050">
              <a:solidFill>
                <a:srgbClr val="151515"/>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a:xfrm>
              <a:off x="4453128" y="4880578"/>
              <a:ext cx="340253" cy="527050"/>
            </a:xfrm>
            <a:custGeom>
              <a:avLst/>
              <a:gdLst>
                <a:gd name="connsiteX0" fmla="*/ 0 w 469900"/>
                <a:gd name="connsiteY0" fmla="*/ 0 h 527050"/>
                <a:gd name="connsiteX1" fmla="*/ 0 w 469900"/>
                <a:gd name="connsiteY1" fmla="*/ 0 h 527050"/>
                <a:gd name="connsiteX2" fmla="*/ 469900 w 469900"/>
                <a:gd name="connsiteY2" fmla="*/ 0 h 527050"/>
                <a:gd name="connsiteX3" fmla="*/ 469900 w 469900"/>
                <a:gd name="connsiteY3" fmla="*/ 527050 h 527050"/>
                <a:gd name="connsiteX4" fmla="*/ 0 w 469900"/>
                <a:gd name="connsiteY4" fmla="*/ 527050 h 5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00" h="527050">
                  <a:moveTo>
                    <a:pt x="0" y="0"/>
                  </a:moveTo>
                  <a:lnTo>
                    <a:pt x="0" y="0"/>
                  </a:lnTo>
                  <a:lnTo>
                    <a:pt x="469900" y="0"/>
                  </a:lnTo>
                  <a:lnTo>
                    <a:pt x="469900" y="527050"/>
                  </a:lnTo>
                  <a:lnTo>
                    <a:pt x="0" y="527050"/>
                  </a:lnTo>
                </a:path>
              </a:pathLst>
            </a:custGeom>
            <a:noFill/>
            <a:ln w="19050">
              <a:solidFill>
                <a:srgbClr val="151515"/>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任意多边形 36"/>
          <p:cNvSpPr/>
          <p:nvPr/>
        </p:nvSpPr>
        <p:spPr>
          <a:xfrm rot="16200000">
            <a:off x="3101355" y="2726921"/>
            <a:ext cx="277501" cy="594898"/>
          </a:xfrm>
          <a:custGeom>
            <a:avLst/>
            <a:gdLst>
              <a:gd name="connsiteX0" fmla="*/ 0 w 469900"/>
              <a:gd name="connsiteY0" fmla="*/ 0 h 527050"/>
              <a:gd name="connsiteX1" fmla="*/ 0 w 469900"/>
              <a:gd name="connsiteY1" fmla="*/ 0 h 527050"/>
              <a:gd name="connsiteX2" fmla="*/ 469900 w 469900"/>
              <a:gd name="connsiteY2" fmla="*/ 0 h 527050"/>
              <a:gd name="connsiteX3" fmla="*/ 469900 w 469900"/>
              <a:gd name="connsiteY3" fmla="*/ 527050 h 527050"/>
              <a:gd name="connsiteX4" fmla="*/ 0 w 469900"/>
              <a:gd name="connsiteY4" fmla="*/ 527050 h 5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00" h="527050">
                <a:moveTo>
                  <a:pt x="0" y="0"/>
                </a:moveTo>
                <a:lnTo>
                  <a:pt x="0" y="0"/>
                </a:lnTo>
                <a:lnTo>
                  <a:pt x="469900" y="0"/>
                </a:lnTo>
                <a:lnTo>
                  <a:pt x="469900" y="527050"/>
                </a:lnTo>
                <a:lnTo>
                  <a:pt x="0" y="527050"/>
                </a:lnTo>
              </a:path>
            </a:pathLst>
          </a:custGeom>
          <a:noFill/>
          <a:ln w="19050">
            <a:solidFill>
              <a:srgbClr val="151515"/>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1260768" y="3766288"/>
            <a:ext cx="853119" cy="276999"/>
          </a:xfrm>
          <a:prstGeom prst="rect">
            <a:avLst/>
          </a:prstGeom>
          <a:noFill/>
        </p:spPr>
        <p:txBody>
          <a:bodyPr wrap="none" rtlCol="0">
            <a:spAutoFit/>
          </a:bodyPr>
          <a:lstStyle/>
          <a:p>
            <a:pPr fontAlgn="ctr"/>
            <a:r>
              <a:rPr lang="en-US" sz="1200" dirty="0" err="1">
                <a:latin typeface="Huawei Sans" panose="020C0503030203020204" pitchFamily="34" charset="0"/>
              </a:rPr>
              <a:t>Sta:Down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2435433" y="5100318"/>
            <a:ext cx="907621" cy="276999"/>
          </a:xfrm>
          <a:prstGeom prst="rect">
            <a:avLst/>
          </a:prstGeom>
          <a:noFill/>
        </p:spPr>
        <p:txBody>
          <a:bodyPr wrap="none" rtlCol="0">
            <a:spAutoFit/>
          </a:bodyPr>
          <a:lstStyle/>
          <a:p>
            <a:pPr fontAlgn="ctr"/>
            <a:r>
              <a:rPr lang="en-US" sz="1200" dirty="0" err="1">
                <a:latin typeface="Huawei Sans" panose="020C0503030203020204" pitchFamily="34" charset="0"/>
              </a:rPr>
              <a:t>Sta:Init</a:t>
            </a:r>
            <a:r>
              <a:rPr lang="en-US" sz="1200" dirty="0">
                <a:latin typeface="Huawei Sans" panose="020C0503030203020204" pitchFamily="34" charset="0"/>
              </a:rPr>
              <a:t>/up</a:t>
            </a:r>
          </a:p>
        </p:txBody>
      </p:sp>
      <p:sp>
        <p:nvSpPr>
          <p:cNvPr id="41" name="文本框 40"/>
          <p:cNvSpPr txBox="1"/>
          <p:nvPr/>
        </p:nvSpPr>
        <p:spPr>
          <a:xfrm>
            <a:off x="2247443" y="4102662"/>
            <a:ext cx="588623" cy="276999"/>
          </a:xfrm>
          <a:prstGeom prst="rect">
            <a:avLst/>
          </a:prstGeom>
          <a:noFill/>
        </p:spPr>
        <p:txBody>
          <a:bodyPr wrap="none" rtlCol="0">
            <a:spAutoFit/>
          </a:bodyPr>
          <a:lstStyle/>
          <a:p>
            <a:pPr fontAlgn="ctr"/>
            <a:r>
              <a:rPr lang="en-US" sz="1200" dirty="0">
                <a:latin typeface="Huawei Sans" panose="020C0503030203020204" pitchFamily="34" charset="0"/>
              </a:rPr>
              <a:t>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4340253" y="4043287"/>
            <a:ext cx="588623" cy="276999"/>
          </a:xfrm>
          <a:prstGeom prst="rect">
            <a:avLst/>
          </a:prstGeom>
          <a:noFill/>
        </p:spPr>
        <p:txBody>
          <a:bodyPr wrap="none" rtlCol="0">
            <a:spAutoFit/>
          </a:bodyPr>
          <a:lstStyle/>
          <a:p>
            <a:pPr fontAlgn="ctr"/>
            <a:r>
              <a:rPr lang="en-US" sz="1200" dirty="0">
                <a:latin typeface="Huawei Sans" panose="020C0503030203020204" pitchFamily="34" charset="0"/>
              </a:rPr>
              <a:t>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3502499" y="4043287"/>
            <a:ext cx="670376" cy="276999"/>
          </a:xfrm>
          <a:prstGeom prst="rect">
            <a:avLst/>
          </a:prstGeom>
          <a:noFill/>
        </p:spPr>
        <p:txBody>
          <a:bodyPr wrap="none" rtlCol="0">
            <a:spAutoFit/>
          </a:bodyPr>
          <a:lstStyle/>
          <a:p>
            <a:pPr fontAlgn="ctr"/>
            <a:r>
              <a:rPr lang="en-US" sz="1200" dirty="0" err="1">
                <a:latin typeface="Huawei Sans" panose="020C0503030203020204" pitchFamily="34" charset="0"/>
              </a:rPr>
              <a:t>Sta:Init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635822" y="5229312"/>
            <a:ext cx="853119" cy="276999"/>
          </a:xfrm>
          <a:prstGeom prst="rect">
            <a:avLst/>
          </a:prstGeom>
          <a:noFill/>
        </p:spPr>
        <p:txBody>
          <a:bodyPr wrap="none" rtlCol="0">
            <a:spAutoFit/>
          </a:bodyPr>
          <a:lstStyle/>
          <a:p>
            <a:pPr fontAlgn="ctr"/>
            <a:r>
              <a:rPr lang="en-US" sz="1200" dirty="0" err="1">
                <a:latin typeface="Huawei Sans" panose="020C0503030203020204" pitchFamily="34" charset="0"/>
              </a:rPr>
              <a:t>Sta:Down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4928876" y="5225343"/>
            <a:ext cx="907621" cy="276999"/>
          </a:xfrm>
          <a:prstGeom prst="rect">
            <a:avLst/>
          </a:prstGeom>
          <a:noFill/>
        </p:spPr>
        <p:txBody>
          <a:bodyPr wrap="none" rtlCol="0">
            <a:spAutoFit/>
          </a:bodyPr>
          <a:lstStyle/>
          <a:p>
            <a:pPr fontAlgn="ctr"/>
            <a:r>
              <a:rPr lang="en-US" sz="1200" dirty="0" err="1">
                <a:latin typeface="Huawei Sans" panose="020C0503030203020204" pitchFamily="34" charset="0"/>
              </a:rPr>
              <a:t>Sta:Init</a:t>
            </a:r>
            <a:r>
              <a:rPr lang="en-US" sz="1200" dirty="0">
                <a:latin typeface="Huawei Sans" panose="020C0503030203020204" pitchFamily="34" charset="0"/>
              </a:rPr>
              <a:t>/up</a:t>
            </a:r>
          </a:p>
        </p:txBody>
      </p:sp>
      <p:sp>
        <p:nvSpPr>
          <p:cNvPr id="46" name="文本框 45"/>
          <p:cNvSpPr txBox="1"/>
          <p:nvPr/>
        </p:nvSpPr>
        <p:spPr>
          <a:xfrm>
            <a:off x="2942656" y="2630382"/>
            <a:ext cx="643125" cy="276999"/>
          </a:xfrm>
          <a:prstGeom prst="rect">
            <a:avLst/>
          </a:prstGeom>
          <a:noFill/>
        </p:spPr>
        <p:txBody>
          <a:bodyPr wrap="none" rtlCol="0">
            <a:spAutoFit/>
          </a:bodyPr>
          <a:lstStyle/>
          <a:p>
            <a:pPr fontAlgn="ctr"/>
            <a:r>
              <a:rPr lang="en-US" sz="1200" dirty="0" err="1">
                <a:latin typeface="Huawei Sans" panose="020C0503030203020204" pitchFamily="34" charset="0"/>
              </a:rPr>
              <a:t>Sta:Up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a:stCxn id="49" idx="2"/>
          </p:cNvCxnSpPr>
          <p:nvPr/>
        </p:nvCxnSpPr>
        <p:spPr>
          <a:xfrm>
            <a:off x="7505790" y="3388839"/>
            <a:ext cx="0" cy="2690923"/>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0414000" y="3388839"/>
            <a:ext cx="0" cy="2690923"/>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5790" y="2946039"/>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45131" y="2946039"/>
            <a:ext cx="540000" cy="442800"/>
          </a:xfrm>
          <a:prstGeom prst="rect">
            <a:avLst/>
          </a:prstGeom>
        </p:spPr>
      </p:pic>
      <p:cxnSp>
        <p:nvCxnSpPr>
          <p:cNvPr id="51" name="直接连接符 50"/>
          <p:cNvCxnSpPr>
            <a:stCxn id="49" idx="3"/>
            <a:endCxn id="50" idx="1"/>
          </p:cNvCxnSpPr>
          <p:nvPr/>
        </p:nvCxnSpPr>
        <p:spPr>
          <a:xfrm>
            <a:off x="7775790" y="3167439"/>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119859" y="5832684"/>
            <a:ext cx="4347665" cy="276999"/>
          </a:xfrm>
          <a:prstGeom prst="rect">
            <a:avLst/>
          </a:prstGeom>
          <a:noFill/>
        </p:spPr>
        <p:txBody>
          <a:bodyPr wrap="none" rtlCol="0">
            <a:spAutoFit/>
          </a:bodyPr>
          <a:lstStyle/>
          <a:p>
            <a:pPr fontAlgn="ctr"/>
            <a:r>
              <a:rPr lang="en-US" sz="1200" dirty="0">
                <a:latin typeface="Huawei Sans" panose="020C0503030203020204" pitchFamily="34" charset="0"/>
              </a:rPr>
              <a:t>Timer: specifies the timeout interval of BFD control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6964660" y="3356733"/>
            <a:ext cx="570990" cy="276999"/>
          </a:xfrm>
          <a:prstGeom prst="rect">
            <a:avLst/>
          </a:prstGeom>
          <a:noFill/>
        </p:spPr>
        <p:txBody>
          <a:bodyPr wrap="none" rtlCol="0">
            <a:spAutoFit/>
          </a:bodyPr>
          <a:lstStyle/>
          <a:p>
            <a:pPr fontAlgn="ctr"/>
            <a:r>
              <a:rPr lang="en-US" sz="1200" dirty="0">
                <a:latin typeface="Huawei Sans" panose="020C0503030203020204" pitchFamily="34" charset="0"/>
              </a:rPr>
              <a:t>down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10380194" y="3395303"/>
            <a:ext cx="570990" cy="276999"/>
          </a:xfrm>
          <a:prstGeom prst="rect">
            <a:avLst/>
          </a:prstGeom>
          <a:noFill/>
        </p:spPr>
        <p:txBody>
          <a:bodyPr wrap="none" rtlCol="0">
            <a:spAutoFit/>
          </a:bodyPr>
          <a:lstStyle/>
          <a:p>
            <a:pPr fontAlgn="ctr"/>
            <a:r>
              <a:rPr lang="en-US" sz="1200" dirty="0">
                <a:latin typeface="Huawei Sans" panose="020C0503030203020204" pitchFamily="34" charset="0"/>
              </a:rPr>
              <a:t>down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7281727" y="2629065"/>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10182950" y="2644211"/>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p:nvPr/>
        </p:nvCxnSpPr>
        <p:spPr>
          <a:xfrm>
            <a:off x="7494285" y="3681949"/>
            <a:ext cx="2901223" cy="43932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flipH="1">
            <a:off x="7505790" y="3918919"/>
            <a:ext cx="2908210" cy="525111"/>
          </a:xfrm>
          <a:prstGeom prst="straightConnector1">
            <a:avLst/>
          </a:prstGeom>
          <a:ln w="95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10380194" y="3965412"/>
            <a:ext cx="1067921" cy="276999"/>
          </a:xfrm>
          <a:prstGeom prst="rect">
            <a:avLst/>
          </a:prstGeom>
          <a:noFill/>
        </p:spPr>
        <p:txBody>
          <a:bodyPr wrap="none" rtlCol="0">
            <a:spAutoFit/>
          </a:bodyPr>
          <a:lstStyle/>
          <a:p>
            <a:pPr fontAlgn="ctr"/>
            <a:r>
              <a:rPr lang="en-US" sz="1200" dirty="0">
                <a:latin typeface="Huawei Sans" panose="020C0503030203020204" pitchFamily="34" charset="0"/>
              </a:rPr>
              <a:t>Down -&gt; </a:t>
            </a:r>
            <a:r>
              <a:rPr lang="en-US" sz="1200" dirty="0" err="1">
                <a:latin typeface="Huawei Sans" panose="020C0503030203020204" pitchFamily="34" charset="0"/>
              </a:rPr>
              <a:t>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6465743" y="4320785"/>
            <a:ext cx="1067921" cy="276999"/>
          </a:xfrm>
          <a:prstGeom prst="rect">
            <a:avLst/>
          </a:prstGeom>
          <a:noFill/>
        </p:spPr>
        <p:txBody>
          <a:bodyPr wrap="none" rtlCol="0">
            <a:spAutoFit/>
          </a:bodyPr>
          <a:lstStyle/>
          <a:p>
            <a:pPr algn="r" fontAlgn="ctr"/>
            <a:r>
              <a:rPr lang="en-US" sz="1200" dirty="0">
                <a:latin typeface="Huawei Sans" panose="020C0503030203020204" pitchFamily="34" charset="0"/>
              </a:rPr>
              <a:t>Down -&gt; </a:t>
            </a:r>
            <a:r>
              <a:rPr lang="en-US" sz="1200" dirty="0" err="1">
                <a:latin typeface="Huawei Sans" panose="020C0503030203020204" pitchFamily="34" charset="0"/>
              </a:rPr>
              <a:t>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p:cNvCxnSpPr/>
          <p:nvPr/>
        </p:nvCxnSpPr>
        <p:spPr>
          <a:xfrm flipH="1">
            <a:off x="7505790" y="4349612"/>
            <a:ext cx="2909551" cy="60008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10380194" y="4212960"/>
            <a:ext cx="412292" cy="276999"/>
          </a:xfrm>
          <a:prstGeom prst="rect">
            <a:avLst/>
          </a:prstGeom>
          <a:noFill/>
        </p:spPr>
        <p:txBody>
          <a:bodyPr wrap="none" rtlCol="0">
            <a:spAutoFit/>
          </a:bodyPr>
          <a:lstStyle/>
          <a:p>
            <a:pPr fontAlgn="ctr"/>
            <a:r>
              <a:rPr lang="en-US" sz="1200" dirty="0" err="1">
                <a:latin typeface="Huawei Sans" panose="020C0503030203020204" pitchFamily="34" charset="0"/>
              </a:rPr>
              <a:t>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a:xfrm>
            <a:off x="7499826" y="5149101"/>
            <a:ext cx="2909551" cy="41073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7121372" y="4540822"/>
            <a:ext cx="412292" cy="276999"/>
          </a:xfrm>
          <a:prstGeom prst="rect">
            <a:avLst/>
          </a:prstGeom>
          <a:noFill/>
        </p:spPr>
        <p:txBody>
          <a:bodyPr wrap="none" rtlCol="0">
            <a:spAutoFit/>
          </a:bodyPr>
          <a:lstStyle/>
          <a:p>
            <a:pPr algn="r" fontAlgn="ctr"/>
            <a:r>
              <a:rPr lang="en-US" sz="1200" dirty="0" err="1">
                <a:latin typeface="Huawei Sans" panose="020C0503030203020204" pitchFamily="34" charset="0"/>
              </a:rPr>
              <a:t>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a:xfrm>
            <a:off x="10380194" y="4902497"/>
            <a:ext cx="857927" cy="276999"/>
          </a:xfrm>
          <a:prstGeom prst="rect">
            <a:avLst/>
          </a:prstGeom>
          <a:noFill/>
        </p:spPr>
        <p:txBody>
          <a:bodyPr wrap="none" rtlCol="0">
            <a:spAutoFit/>
          </a:bodyPr>
          <a:lstStyle/>
          <a:p>
            <a:pPr fontAlgn="ctr"/>
            <a:r>
              <a:rPr lang="en-US" sz="1200" dirty="0" err="1">
                <a:latin typeface="Huawei Sans" panose="020C0503030203020204" pitchFamily="34" charset="0"/>
              </a:rPr>
              <a:t>Init</a:t>
            </a:r>
            <a:r>
              <a:rPr lang="en-US" sz="1200" dirty="0">
                <a:latin typeface="Huawei Sans" panose="020C0503030203020204" pitchFamily="34" charset="0"/>
              </a:rPr>
              <a:t> -&gt; 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6675737" y="4791393"/>
            <a:ext cx="857927" cy="276999"/>
          </a:xfrm>
          <a:prstGeom prst="rect">
            <a:avLst/>
          </a:prstGeom>
          <a:noFill/>
        </p:spPr>
        <p:txBody>
          <a:bodyPr wrap="none" rtlCol="0">
            <a:spAutoFit/>
          </a:bodyPr>
          <a:lstStyle/>
          <a:p>
            <a:pPr algn="r" fontAlgn="ctr"/>
            <a:r>
              <a:rPr lang="en-US" sz="1200" dirty="0" err="1">
                <a:latin typeface="Huawei Sans" panose="020C0503030203020204" pitchFamily="34" charset="0"/>
              </a:rPr>
              <a:t>Init</a:t>
            </a:r>
            <a:r>
              <a:rPr lang="en-US" sz="1200" dirty="0">
                <a:latin typeface="Huawei Sans" panose="020C0503030203020204" pitchFamily="34" charset="0"/>
              </a:rPr>
              <a:t> -&gt; 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7148622" y="5017109"/>
            <a:ext cx="385042" cy="276999"/>
          </a:xfrm>
          <a:prstGeom prst="rect">
            <a:avLst/>
          </a:prstGeom>
          <a:noFill/>
        </p:spPr>
        <p:txBody>
          <a:bodyPr wrap="none" rtlCol="0">
            <a:spAutoFit/>
          </a:bodyPr>
          <a:lstStyle/>
          <a:p>
            <a:pPr algn="r" fontAlgn="ctr"/>
            <a:r>
              <a:rPr lang="en-US" sz="1200" dirty="0">
                <a:latin typeface="Huawei Sans" panose="020C0503030203020204" pitchFamily="34" charset="0"/>
              </a:rPr>
              <a:t>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a:xfrm>
            <a:off x="7504449" y="4637216"/>
            <a:ext cx="2909551" cy="410735"/>
          </a:xfrm>
          <a:prstGeom prst="straightConnector1">
            <a:avLst/>
          </a:prstGeom>
          <a:ln w="95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flipH="1">
            <a:off x="7529158" y="5246068"/>
            <a:ext cx="2875598" cy="593081"/>
          </a:xfrm>
          <a:prstGeom prst="straightConnector1">
            <a:avLst/>
          </a:prstGeom>
          <a:ln w="95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10380194" y="5096953"/>
            <a:ext cx="385042" cy="276999"/>
          </a:xfrm>
          <a:prstGeom prst="rect">
            <a:avLst/>
          </a:prstGeom>
          <a:noFill/>
        </p:spPr>
        <p:txBody>
          <a:bodyPr wrap="none" rtlCol="0">
            <a:spAutoFit/>
          </a:bodyPr>
          <a:lstStyle/>
          <a:p>
            <a:pPr fontAlgn="ctr"/>
            <a:r>
              <a:rPr lang="en-US" sz="1200" dirty="0">
                <a:latin typeface="Huawei Sans" panose="020C0503030203020204" pitchFamily="34" charset="0"/>
              </a:rPr>
              <a:t>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p:nvPr/>
        </p:nvCxnSpPr>
        <p:spPr>
          <a:xfrm>
            <a:off x="8300202" y="3093474"/>
            <a:ext cx="1426464"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8300202" y="2699796"/>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rot="522019">
            <a:off x="8190136" y="3598941"/>
            <a:ext cx="853119" cy="276999"/>
          </a:xfrm>
          <a:prstGeom prst="rect">
            <a:avLst/>
          </a:prstGeom>
          <a:noFill/>
        </p:spPr>
        <p:txBody>
          <a:bodyPr wrap="none" rtlCol="0">
            <a:spAutoFit/>
          </a:bodyPr>
          <a:lstStyle/>
          <a:p>
            <a:pPr fontAlgn="ctr"/>
            <a:r>
              <a:rPr lang="en-US" sz="1200" dirty="0" err="1">
                <a:latin typeface="Huawei Sans" panose="020C0503030203020204" pitchFamily="34" charset="0"/>
              </a:rPr>
              <a:t>Sta:Down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rot="21002582">
            <a:off x="8177175" y="4005739"/>
            <a:ext cx="853119" cy="276999"/>
          </a:xfrm>
          <a:prstGeom prst="rect">
            <a:avLst/>
          </a:prstGeom>
          <a:noFill/>
        </p:spPr>
        <p:txBody>
          <a:bodyPr wrap="none" rtlCol="0">
            <a:spAutoFit/>
          </a:bodyPr>
          <a:lstStyle/>
          <a:p>
            <a:pPr fontAlgn="ctr"/>
            <a:r>
              <a:rPr lang="en-US" sz="1200" dirty="0" err="1">
                <a:solidFill>
                  <a:schemeClr val="bg1">
                    <a:lumMod val="75000"/>
                  </a:schemeClr>
                </a:solidFill>
                <a:latin typeface="Huawei Sans" panose="020C0503030203020204" pitchFamily="34" charset="0"/>
              </a:rPr>
              <a:t>Sta:Down</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rot="20884619">
            <a:off x="8966279" y="4328147"/>
            <a:ext cx="670376" cy="276999"/>
          </a:xfrm>
          <a:prstGeom prst="rect">
            <a:avLst/>
          </a:prstGeom>
          <a:noFill/>
        </p:spPr>
        <p:txBody>
          <a:bodyPr wrap="none" rtlCol="0">
            <a:spAutoFit/>
          </a:bodyPr>
          <a:lstStyle/>
          <a:p>
            <a:pPr fontAlgn="ctr"/>
            <a:r>
              <a:rPr lang="en-US" sz="1200" dirty="0" err="1">
                <a:latin typeface="Huawei Sans" panose="020C0503030203020204" pitchFamily="34" charset="0"/>
              </a:rPr>
              <a:t>Sta:Init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a:xfrm rot="477990">
            <a:off x="9076673" y="4671696"/>
            <a:ext cx="670376" cy="276999"/>
          </a:xfrm>
          <a:prstGeom prst="rect">
            <a:avLst/>
          </a:prstGeom>
          <a:noFill/>
        </p:spPr>
        <p:txBody>
          <a:bodyPr wrap="none" rtlCol="0">
            <a:spAutoFit/>
          </a:bodyPr>
          <a:lstStyle/>
          <a:p>
            <a:pPr fontAlgn="ctr"/>
            <a:r>
              <a:rPr lang="en-US" sz="1200" dirty="0" err="1">
                <a:solidFill>
                  <a:schemeClr val="bg1">
                    <a:lumMod val="75000"/>
                  </a:schemeClr>
                </a:solidFill>
                <a:latin typeface="Huawei Sans" panose="020C0503030203020204" pitchFamily="34" charset="0"/>
              </a:rPr>
              <a:t>Sta:Init</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rot="505679">
            <a:off x="8214539" y="5030853"/>
            <a:ext cx="643125" cy="276999"/>
          </a:xfrm>
          <a:prstGeom prst="rect">
            <a:avLst/>
          </a:prstGeom>
          <a:noFill/>
        </p:spPr>
        <p:txBody>
          <a:bodyPr wrap="none" rtlCol="0">
            <a:spAutoFit/>
          </a:bodyPr>
          <a:lstStyle/>
          <a:p>
            <a:pPr fontAlgn="ctr"/>
            <a:r>
              <a:rPr lang="en-US" sz="1200" dirty="0" err="1">
                <a:latin typeface="Huawei Sans" panose="020C0503030203020204" pitchFamily="34" charset="0"/>
              </a:rPr>
              <a:t>Sta:Up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rot="20908424">
            <a:off x="8177971" y="5384567"/>
            <a:ext cx="643125" cy="276999"/>
          </a:xfrm>
          <a:prstGeom prst="rect">
            <a:avLst/>
          </a:prstGeom>
          <a:noFill/>
        </p:spPr>
        <p:txBody>
          <a:bodyPr wrap="none" rtlCol="0">
            <a:spAutoFit/>
          </a:bodyPr>
          <a:lstStyle/>
          <a:p>
            <a:pPr fontAlgn="ctr"/>
            <a:r>
              <a:rPr lang="en-US" sz="1200" dirty="0" err="1">
                <a:solidFill>
                  <a:schemeClr val="bg1">
                    <a:lumMod val="75000"/>
                  </a:schemeClr>
                </a:solidFill>
                <a:latin typeface="Huawei Sans" panose="020C0503030203020204" pitchFamily="34" charset="0"/>
              </a:rPr>
              <a:t>Sta:Up</a:t>
            </a:r>
            <a:endParaRPr lang="en-US" altLang="zh-CN" sz="12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6903155" y="6096716"/>
            <a:ext cx="4243469" cy="307777"/>
          </a:xfrm>
          <a:prstGeom prst="rect">
            <a:avLst/>
          </a:prstGeom>
          <a:noFill/>
        </p:spPr>
        <p:txBody>
          <a:bodyPr wrap="none" rtlCol="0">
            <a:spAutoFit/>
          </a:bodyPr>
          <a:lstStyle/>
          <a:p>
            <a:pPr algn="ctr" fontAlgn="ctr"/>
            <a:r>
              <a:rPr lang="en-US" sz="1400" dirty="0">
                <a:latin typeface="Huawei Sans" panose="020C0503030203020204" pitchFamily="34" charset="0"/>
              </a:rPr>
              <a:t>State transition during BFD session establishment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Right Arrow 157"/>
          <p:cNvSpPr/>
          <p:nvPr/>
        </p:nvSpPr>
        <p:spPr>
          <a:xfrm>
            <a:off x="5599255" y="4117215"/>
            <a:ext cx="819573" cy="356242"/>
          </a:xfrm>
          <a:prstGeom prst="rightArrow">
            <a:avLst>
              <a:gd name="adj1" fmla="val 61615"/>
              <a:gd name="adj2" fmla="val 41894"/>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1820485" y="6064952"/>
            <a:ext cx="2839239" cy="307777"/>
          </a:xfrm>
          <a:prstGeom prst="rect">
            <a:avLst/>
          </a:prstGeom>
          <a:noFill/>
        </p:spPr>
        <p:txBody>
          <a:bodyPr wrap="none" rtlCol="0">
            <a:spAutoFit/>
          </a:bodyPr>
          <a:lstStyle/>
          <a:p>
            <a:pPr fontAlgn="ctr"/>
            <a:r>
              <a:rPr lang="en-US" sz="1400" dirty="0">
                <a:latin typeface="Huawei Sans" panose="020C0503030203020204" pitchFamily="34" charset="0"/>
              </a:rPr>
              <a:t>State transition of a BFD session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41920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600" dirty="0">
                <a:latin typeface="Huawei Sans" panose="020C0503030203020204" pitchFamily="34" charset="0"/>
              </a:rPr>
              <a:t>Two systems establish a BFD session and periodically send BFD control packets along the path between them. If one system does not receive BFD control packets within a specified period, the system considers the path faulty. BFD detection modes include asynchronous and demand modes.</a:t>
            </a: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a:latin typeface="Huawei Sans" panose="020C0503030203020204" pitchFamily="34" charset="0"/>
              </a:rPr>
              <a:t>BFD Detection Modes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a:xfrm>
            <a:off x="446088" y="2358996"/>
            <a:ext cx="5538385"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Asynchronous Mode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a:xfrm>
            <a:off x="446088" y="2790501"/>
            <a:ext cx="5538385" cy="354052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a:solidFill>
                  <a:prstClr val="black"/>
                </a:solidFill>
                <a:latin typeface="Huawei Sans" panose="020C0503030203020204" pitchFamily="34" charset="0"/>
              </a:rPr>
              <a:t>In asynchronous mode, two systems periodically send BFD control packets to each other. If a system does not receive any BFD control packet from the remote end within the detection period, the system advertises that the BFD session is Down.</a:t>
            </a:r>
          </a:p>
        </p:txBody>
      </p:sp>
      <p:sp>
        <p:nvSpPr>
          <p:cNvPr id="7" name="圆角矩形 75"/>
          <p:cNvSpPr/>
          <p:nvPr/>
        </p:nvSpPr>
        <p:spPr>
          <a:xfrm>
            <a:off x="6215343" y="2353328"/>
            <a:ext cx="5516586"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a:solidFill>
                  <a:prstClr val="white"/>
                </a:solidFill>
                <a:latin typeface="Huawei Sans" panose="020C0503030203020204" pitchFamily="34" charset="0"/>
              </a:rPr>
              <a:t>Demand Mode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a:xfrm>
            <a:off x="6215343" y="2784833"/>
            <a:ext cx="5516586" cy="35461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a:solidFill>
                  <a:prstClr val="black"/>
                </a:solidFill>
                <a:latin typeface="Huawei Sans" panose="020C0503030203020204" pitchFamily="34" charset="0"/>
              </a:rPr>
              <a:t>In a scenario where connectivity needs to be verified, the system sends multiple BFD control packets consecutively. If it does not receive any return packets within a specific period of time, it considers the BFD session Down.</a:t>
            </a:r>
          </a:p>
        </p:txBody>
      </p:sp>
      <p:grpSp>
        <p:nvGrpSpPr>
          <p:cNvPr id="54" name="组合 53"/>
          <p:cNvGrpSpPr/>
          <p:nvPr/>
        </p:nvGrpSpPr>
        <p:grpSpPr>
          <a:xfrm>
            <a:off x="1721910" y="4157854"/>
            <a:ext cx="3449341" cy="2100659"/>
            <a:chOff x="1525602" y="3812829"/>
            <a:chExt cx="3449341" cy="2100659"/>
          </a:xfrm>
        </p:grpSpPr>
        <p:grpSp>
          <p:nvGrpSpPr>
            <p:cNvPr id="9" name="组合 8"/>
            <p:cNvGrpSpPr/>
            <p:nvPr/>
          </p:nvGrpSpPr>
          <p:grpSpPr>
            <a:xfrm>
              <a:off x="1525602" y="3812829"/>
              <a:ext cx="3449341" cy="775594"/>
              <a:chOff x="7229196" y="4527334"/>
              <a:chExt cx="3449341" cy="775594"/>
            </a:xfrm>
          </p:grpSpPr>
          <p:grpSp>
            <p:nvGrpSpPr>
              <p:cNvPr id="10" name="组合 9"/>
              <p:cNvGrpSpPr/>
              <p:nvPr/>
            </p:nvGrpSpPr>
            <p:grpSpPr>
              <a:xfrm>
                <a:off x="7229196" y="4527334"/>
                <a:ext cx="3449341" cy="775594"/>
                <a:chOff x="7229196" y="4527334"/>
                <a:chExt cx="3449341" cy="775594"/>
              </a:xfrm>
            </p:grpSpPr>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29196" y="4860128"/>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38537" y="4860128"/>
                  <a:ext cx="540000" cy="442800"/>
                </a:xfrm>
                <a:prstGeom prst="rect">
                  <a:avLst/>
                </a:prstGeom>
              </p:spPr>
            </p:pic>
            <p:cxnSp>
              <p:nvCxnSpPr>
                <p:cNvPr id="15" name="直接连接符 14"/>
                <p:cNvCxnSpPr>
                  <a:stCxn id="13" idx="3"/>
                  <a:endCxn id="14" idx="1"/>
                </p:cNvCxnSpPr>
                <p:nvPr/>
              </p:nvCxnSpPr>
              <p:spPr>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286638" y="4537399"/>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10136861" y="4527334"/>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 name="直接箭头连接符 10"/>
              <p:cNvCxnSpPr/>
              <p:nvPr/>
            </p:nvCxnSpPr>
            <p:spPr>
              <a:xfrm>
                <a:off x="7829841" y="4967940"/>
                <a:ext cx="224805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270926" y="4579866"/>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1" name="直接箭头连接符 30"/>
            <p:cNvCxnSpPr/>
            <p:nvPr/>
          </p:nvCxnSpPr>
          <p:spPr>
            <a:xfrm>
              <a:off x="2248274" y="4666612"/>
              <a:ext cx="1951328" cy="0"/>
            </a:xfrm>
            <a:prstGeom prst="straightConnector1">
              <a:avLst/>
            </a:prstGeom>
            <a:ln w="19050">
              <a:solidFill>
                <a:srgbClr val="13ACE5"/>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2246597" y="4952362"/>
              <a:ext cx="1953005" cy="0"/>
            </a:xfrm>
            <a:prstGeom prst="straightConnector1">
              <a:avLst/>
            </a:prstGeom>
            <a:ln w="19050">
              <a:solidFill>
                <a:srgbClr val="13ACE5"/>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3" idx="2"/>
            </p:cNvCxnSpPr>
            <p:nvPr/>
          </p:nvCxnSpPr>
          <p:spPr>
            <a:xfrm>
              <a:off x="1795602" y="4588423"/>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671745" y="4588423"/>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2223617" y="5253753"/>
              <a:ext cx="1951328" cy="0"/>
            </a:xfrm>
            <a:prstGeom prst="straightConnector1">
              <a:avLst/>
            </a:prstGeom>
            <a:ln w="19050">
              <a:solidFill>
                <a:srgbClr val="13ACE5"/>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H="1">
              <a:off x="2221940" y="5539503"/>
              <a:ext cx="1953005" cy="0"/>
            </a:xfrm>
            <a:prstGeom prst="straightConnector1">
              <a:avLst/>
            </a:prstGeom>
            <a:ln w="19050">
              <a:solidFill>
                <a:srgbClr val="13ACE5"/>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3062820" y="5633815"/>
              <a:ext cx="461665" cy="251031"/>
            </a:xfrm>
            <a:prstGeom prst="rect">
              <a:avLst/>
            </a:prstGeom>
            <a:noFill/>
            <a:ln>
              <a:noFill/>
            </a:ln>
          </p:spPr>
          <p:txBody>
            <a:bodyPr vert="eaVert" wrap="none" rtlCol="0">
              <a:spAutoFit/>
            </a:bodyPr>
            <a:lstStyle/>
            <a:p>
              <a:pPr fontAlgn="ctr"/>
              <a:r>
                <a:rPr lang="en-US" dirty="0">
                  <a:solidFill>
                    <a:srgbClr val="00B0F0"/>
                  </a:solidFill>
                  <a:latin typeface="Huawei Sans" panose="020C0503030203020204" pitchFamily="34" charset="0"/>
                </a:rPr>
                <a:t>...</a:t>
              </a:r>
              <a:endParaRPr lang="en-US" altLang="zh-CN"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5" name="组合 54"/>
          <p:cNvGrpSpPr/>
          <p:nvPr/>
        </p:nvGrpSpPr>
        <p:grpSpPr>
          <a:xfrm>
            <a:off x="7431400" y="4211678"/>
            <a:ext cx="3449341" cy="2119346"/>
            <a:chOff x="7002377" y="3796939"/>
            <a:chExt cx="3449341" cy="2119346"/>
          </a:xfrm>
        </p:grpSpPr>
        <p:grpSp>
          <p:nvGrpSpPr>
            <p:cNvPr id="21" name="组合 20"/>
            <p:cNvGrpSpPr/>
            <p:nvPr/>
          </p:nvGrpSpPr>
          <p:grpSpPr>
            <a:xfrm>
              <a:off x="7002377" y="3796939"/>
              <a:ext cx="3449341" cy="791484"/>
              <a:chOff x="7229196" y="4511444"/>
              <a:chExt cx="3449341" cy="791484"/>
            </a:xfrm>
          </p:grpSpPr>
          <p:grpSp>
            <p:nvGrpSpPr>
              <p:cNvPr id="22" name="组合 21"/>
              <p:cNvGrpSpPr/>
              <p:nvPr/>
            </p:nvGrpSpPr>
            <p:grpSpPr>
              <a:xfrm>
                <a:off x="7229196" y="4511444"/>
                <a:ext cx="3449341" cy="791484"/>
                <a:chOff x="7229196" y="4511444"/>
                <a:chExt cx="3449341" cy="791484"/>
              </a:xfrm>
            </p:grpSpPr>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29196" y="4860128"/>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38537" y="4860128"/>
                  <a:ext cx="540000" cy="442800"/>
                </a:xfrm>
                <a:prstGeom prst="rect">
                  <a:avLst/>
                </a:prstGeom>
              </p:spPr>
            </p:pic>
            <p:cxnSp>
              <p:nvCxnSpPr>
                <p:cNvPr id="27" name="直接连接符 26"/>
                <p:cNvCxnSpPr>
                  <a:stCxn id="25" idx="3"/>
                  <a:endCxn id="26" idx="1"/>
                </p:cNvCxnSpPr>
                <p:nvPr/>
              </p:nvCxnSpPr>
              <p:spPr>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323328" y="4511444"/>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10199471" y="4541254"/>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3" name="直接箭头连接符 22"/>
              <p:cNvCxnSpPr/>
              <p:nvPr/>
            </p:nvCxnSpPr>
            <p:spPr>
              <a:xfrm>
                <a:off x="7829841" y="4967940"/>
                <a:ext cx="224805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270926" y="4579866"/>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连接符 49"/>
            <p:cNvCxnSpPr/>
            <p:nvPr/>
          </p:nvCxnSpPr>
          <p:spPr>
            <a:xfrm>
              <a:off x="7309067" y="4591220"/>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185210" y="4591220"/>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a:xfrm>
              <a:off x="7498939" y="4666218"/>
              <a:ext cx="2608523" cy="556795"/>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rgbClr val="13ACE5"/>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文本框 55"/>
          <p:cNvSpPr txBox="1"/>
          <p:nvPr/>
        </p:nvSpPr>
        <p:spPr>
          <a:xfrm>
            <a:off x="2518469" y="4723035"/>
            <a:ext cx="1744388" cy="307777"/>
          </a:xfrm>
          <a:prstGeom prst="rect">
            <a:avLst/>
          </a:prstGeom>
          <a:noFill/>
        </p:spPr>
        <p:txBody>
          <a:bodyPr wrap="none" rtlCol="0">
            <a:spAutoFit/>
          </a:bodyPr>
          <a:lstStyle/>
          <a:p>
            <a:pPr algn="ct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2518469" y="5023251"/>
            <a:ext cx="1744388" cy="307777"/>
          </a:xfrm>
          <a:prstGeom prst="rect">
            <a:avLst/>
          </a:prstGeom>
          <a:noFill/>
        </p:spPr>
        <p:txBody>
          <a:bodyPr wrap="none" rtlCol="0">
            <a:spAutoFit/>
          </a:bodyPr>
          <a:lstStyle/>
          <a:p>
            <a:pPr algn="ct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2518469" y="5288751"/>
            <a:ext cx="1744388" cy="307777"/>
          </a:xfrm>
          <a:prstGeom prst="rect">
            <a:avLst/>
          </a:prstGeom>
          <a:noFill/>
        </p:spPr>
        <p:txBody>
          <a:bodyPr wrap="none" rtlCol="0">
            <a:spAutoFit/>
          </a:bodyPr>
          <a:lstStyle/>
          <a:p>
            <a:pPr algn="ct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2518469" y="5598778"/>
            <a:ext cx="1744388" cy="307777"/>
          </a:xfrm>
          <a:prstGeom prst="rect">
            <a:avLst/>
          </a:prstGeom>
          <a:noFill/>
        </p:spPr>
        <p:txBody>
          <a:bodyPr wrap="none" rtlCol="0">
            <a:spAutoFit/>
          </a:bodyPr>
          <a:lstStyle/>
          <a:p>
            <a:pPr algn="ct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8246374" y="4834294"/>
            <a:ext cx="1744388" cy="307777"/>
          </a:xfrm>
          <a:prstGeom prst="rect">
            <a:avLst/>
          </a:prstGeom>
          <a:noFill/>
        </p:spPr>
        <p:txBody>
          <a:bodyPr wrap="none" rtlCol="0">
            <a:spAutoFit/>
          </a:bodyPr>
          <a:lstStyle/>
          <a:p>
            <a:pP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flipH="1">
            <a:off x="7940628" y="5780217"/>
            <a:ext cx="2519105" cy="514623"/>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rgbClr val="13ACE5"/>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8677056" y="5502781"/>
            <a:ext cx="1744388" cy="307777"/>
          </a:xfrm>
          <a:prstGeom prst="rect">
            <a:avLst/>
          </a:prstGeom>
          <a:noFill/>
        </p:spPr>
        <p:txBody>
          <a:bodyPr wrap="none" rtlCol="0">
            <a:spAutoFit/>
          </a:bodyPr>
          <a:lstStyle/>
          <a:p>
            <a:pPr fontAlgn="ctr"/>
            <a:r>
              <a:rPr lang="en-US" sz="1400" dirty="0">
                <a:latin typeface="Huawei Sans" panose="020C0503030203020204" pitchFamily="34" charset="0"/>
              </a:rPr>
              <a:t>BFD control packet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757725" y="5256177"/>
            <a:ext cx="1300196" cy="954107"/>
          </a:xfrm>
          <a:prstGeom prst="rect">
            <a:avLst/>
          </a:prstGeom>
          <a:noFill/>
        </p:spPr>
        <p:txBody>
          <a:bodyPr wrap="square" rtlCol="0">
            <a:spAutoFit/>
          </a:bodyPr>
          <a:lstStyle/>
          <a:p>
            <a:pPr fontAlgn="ctr"/>
            <a:r>
              <a:rPr lang="en-US" sz="1400" dirty="0">
                <a:latin typeface="Huawei Sans" panose="020C0503030203020204" pitchFamily="34" charset="0"/>
              </a:rPr>
              <a:t>Send BFD control packets periodically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6582067" y="5194632"/>
            <a:ext cx="1307021" cy="954107"/>
          </a:xfrm>
          <a:prstGeom prst="rect">
            <a:avLst/>
          </a:prstGeom>
          <a:noFill/>
        </p:spPr>
        <p:txBody>
          <a:bodyPr wrap="square" rtlCol="0">
            <a:spAutoFit/>
          </a:bodyPr>
          <a:lstStyle/>
          <a:p>
            <a:pPr fontAlgn="ctr"/>
            <a:r>
              <a:rPr lang="en-US" sz="1400" dirty="0">
                <a:latin typeface="Huawei Sans" panose="020C0503030203020204" pitchFamily="34" charset="0"/>
              </a:rPr>
              <a:t>Send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rPr>
              <a:t>BFD control packets on demand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34539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61950" indent="-361950" algn="l"/>
            <a:r>
              <a:rPr lang="en-US" sz="1600" dirty="0"/>
              <a:t>The </a:t>
            </a:r>
            <a:r>
              <a:rPr lang="en-US" altLang="zh-CN" sz="1600" dirty="0"/>
              <a:t>detection time of a BFD session is determined by the</a:t>
            </a:r>
            <a:r>
              <a:rPr lang="en-US" sz="1600" dirty="0"/>
              <a:t> local detection multiplier (Detect Multi), minimum interval for receiving BFD packets (Required Min RX Interval), and minimum interval for sending BFD packets (Desired Min TX Interval). The actual interval at which BFD packets are received or sent depend on BFD session negotiation.</a:t>
            </a:r>
          </a:p>
          <a:p>
            <a:pPr marL="361950" indent="-361950" algn="l"/>
            <a:r>
              <a:rPr lang="en-US" altLang="zh-CN" sz="1600" dirty="0">
                <a:sym typeface="Huawei Sans" panose="020C0503030203020204" pitchFamily="34" charset="0"/>
              </a:rPr>
              <a:t>Detection time = Received Detect Multi of the remote system x Max (Local RMRI/Received DMTI)</a:t>
            </a:r>
          </a:p>
          <a:p>
            <a:pPr marL="714609" lvl="1" indent="-361950"/>
            <a:r>
              <a:rPr lang="en-US" altLang="zh-CN" sz="1400" dirty="0">
                <a:sym typeface="Huawei Sans" panose="020C0503030203020204" pitchFamily="34" charset="0"/>
              </a:rPr>
              <a:t>Detect Multi: local detection multiplier</a:t>
            </a:r>
          </a:p>
          <a:p>
            <a:pPr marL="714609" lvl="1" indent="-361950"/>
            <a:r>
              <a:rPr lang="en-US" altLang="zh-CN" sz="1400" dirty="0">
                <a:sym typeface="Huawei Sans" panose="020C0503030203020204" pitchFamily="34" charset="0"/>
              </a:rPr>
              <a:t>Required Min Rx Interval (RMRI): minimum interval for receiving BFD packets</a:t>
            </a:r>
          </a:p>
          <a:p>
            <a:pPr marL="714609" lvl="1" indent="-361950"/>
            <a:r>
              <a:rPr lang="en-US" altLang="zh-CN" sz="1400" dirty="0">
                <a:sym typeface="Huawei Sans" panose="020C0503030203020204" pitchFamily="34" charset="0"/>
              </a:rPr>
              <a:t>Desired Min Tx Interval (DMTI): minimum interval for sending BFD packets</a:t>
            </a:r>
          </a:p>
        </p:txBody>
      </p:sp>
      <p:sp>
        <p:nvSpPr>
          <p:cNvPr id="3" name="标题 2"/>
          <p:cNvSpPr>
            <a:spLocks noGrp="1"/>
          </p:cNvSpPr>
          <p:nvPr>
            <p:ph type="title"/>
          </p:nvPr>
        </p:nvSpPr>
        <p:spPr/>
        <p:txBody>
          <a:bodyPr/>
          <a:lstStyle/>
          <a:p>
            <a:pPr fontAlgn="ctr"/>
            <a:r>
              <a:rPr lang="en-US" dirty="0">
                <a:latin typeface="Huawei Sans" panose="020C0503030203020204" pitchFamily="34" charset="0"/>
              </a:rPr>
              <a:t>BFD Detection Time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a:xfrm>
            <a:off x="814687" y="4228610"/>
            <a:ext cx="5869577" cy="2140844"/>
            <a:chOff x="383205" y="4117150"/>
            <a:chExt cx="5869577" cy="2140844"/>
          </a:xfrm>
        </p:grpSpPr>
        <p:grpSp>
          <p:nvGrpSpPr>
            <p:cNvPr id="42" name="组合 41"/>
            <p:cNvGrpSpPr/>
            <p:nvPr/>
          </p:nvGrpSpPr>
          <p:grpSpPr>
            <a:xfrm>
              <a:off x="383205" y="4117150"/>
              <a:ext cx="5869577" cy="2140844"/>
              <a:chOff x="827024" y="4052270"/>
              <a:chExt cx="5869577" cy="2140844"/>
            </a:xfrm>
          </p:grpSpPr>
          <p:grpSp>
            <p:nvGrpSpPr>
              <p:cNvPr id="5" name="组合 4"/>
              <p:cNvGrpSpPr/>
              <p:nvPr/>
            </p:nvGrpSpPr>
            <p:grpSpPr>
              <a:xfrm>
                <a:off x="1607272" y="4052270"/>
                <a:ext cx="4206510" cy="2034539"/>
                <a:chOff x="6613204" y="4145623"/>
                <a:chExt cx="4206510" cy="2034539"/>
              </a:xfrm>
            </p:grpSpPr>
            <p:grpSp>
              <p:nvGrpSpPr>
                <p:cNvPr id="6" name="组合 5"/>
                <p:cNvGrpSpPr/>
                <p:nvPr/>
              </p:nvGrpSpPr>
              <p:grpSpPr>
                <a:xfrm>
                  <a:off x="6613204" y="4145623"/>
                  <a:ext cx="4206510" cy="713678"/>
                  <a:chOff x="6840023" y="4860128"/>
                  <a:chExt cx="4206510" cy="713678"/>
                </a:xfrm>
              </p:grpSpPr>
              <p:grpSp>
                <p:nvGrpSpPr>
                  <p:cNvPr id="10" name="组合 9"/>
                  <p:cNvGrpSpPr/>
                  <p:nvPr/>
                </p:nvGrpSpPr>
                <p:grpSpPr>
                  <a:xfrm>
                    <a:off x="6840023" y="4860128"/>
                    <a:ext cx="4206510" cy="442800"/>
                    <a:chOff x="6840023" y="4860128"/>
                    <a:chExt cx="4206510" cy="442800"/>
                  </a:xfrm>
                </p:grpSpPr>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29196" y="4860128"/>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38537" y="4860128"/>
                      <a:ext cx="540000" cy="442800"/>
                    </a:xfrm>
                    <a:prstGeom prst="rect">
                      <a:avLst/>
                    </a:prstGeom>
                  </p:spPr>
                </p:pic>
                <p:cxnSp>
                  <p:nvCxnSpPr>
                    <p:cNvPr id="15" name="直接连接符 14"/>
                    <p:cNvCxnSpPr>
                      <a:stCxn id="13" idx="3"/>
                      <a:endCxn id="14" idx="1"/>
                    </p:cNvCxnSpPr>
                    <p:nvPr/>
                  </p:nvCxnSpPr>
                  <p:spPr>
                    <a:xfrm>
                      <a:off x="7769196" y="508152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840023" y="4915762"/>
                      <a:ext cx="394660" cy="307777"/>
                    </a:xfrm>
                    <a:prstGeom prst="rect">
                      <a:avLst/>
                    </a:prstGeom>
                    <a:noFill/>
                  </p:spPr>
                  <p:txBody>
                    <a:bodyPr wrap="none" rtlCol="0">
                      <a:spAutoFit/>
                    </a:bodyPr>
                    <a:lstStyle/>
                    <a:p>
                      <a:pPr fontAlgn="ctr"/>
                      <a:r>
                        <a:rPr lang="en-US" sz="1400" dirty="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10651873" y="4896697"/>
                      <a:ext cx="394660" cy="307777"/>
                    </a:xfrm>
                    <a:prstGeom prst="rect">
                      <a:avLst/>
                    </a:prstGeom>
                    <a:noFill/>
                  </p:spPr>
                  <p:txBody>
                    <a:bodyPr wrap="none" rtlCol="0">
                      <a:spAutoFit/>
                    </a:bodyPr>
                    <a:lstStyle/>
                    <a:p>
                      <a:pPr fontAlgn="ctr"/>
                      <a:r>
                        <a:rPr lang="en-US" sz="1400" dirty="0">
                          <a:latin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 name="直接箭头连接符 10"/>
                  <p:cNvCxnSpPr/>
                  <p:nvPr/>
                </p:nvCxnSpPr>
                <p:spPr>
                  <a:xfrm>
                    <a:off x="7829840" y="5241583"/>
                    <a:ext cx="224805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8227544" y="5204474"/>
                    <a:ext cx="1452642"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BFD Session</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 name="直接连接符 6"/>
                <p:cNvCxnSpPr/>
                <p:nvPr/>
              </p:nvCxnSpPr>
              <p:spPr>
                <a:xfrm>
                  <a:off x="7309067" y="4591220"/>
                  <a:ext cx="0" cy="158894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185210" y="4591220"/>
                  <a:ext cx="0" cy="158894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827024" y="4536391"/>
                <a:ext cx="1399121" cy="77405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108000" algn="l" fontAlgn="ctr"/>
                <a:r>
                  <a:rPr lang="en-US" sz="900" dirty="0">
                    <a:latin typeface="Huawei Sans" panose="020C0503030203020204" pitchFamily="34" charset="0"/>
                  </a:rPr>
                  <a:t>Configured time parameters:</a:t>
                </a:r>
                <a:endParaRPr lang="en-US" altLang="zh-CN" sz="900" dirty="0">
                  <a:latin typeface="Huawei Sans" panose="020C0503030203020204" pitchFamily="34" charset="0"/>
                  <a:sym typeface="Huawei Sans" panose="020C0503030203020204" pitchFamily="34" charset="0"/>
                </a:endParaRPr>
              </a:p>
              <a:p>
                <a:pPr marL="108000" algn="l" fontAlgn="ctr"/>
                <a:r>
                  <a:rPr lang="en-US" sz="900" dirty="0">
                    <a:latin typeface="Huawei Sans" panose="020C0503030203020204" pitchFamily="34" charset="0"/>
                  </a:rPr>
                  <a:t>TX: 100ms</a:t>
                </a:r>
              </a:p>
              <a:p>
                <a:pPr marL="108000" algn="l" fontAlgn="ctr"/>
                <a:r>
                  <a:rPr lang="en-US" sz="900" dirty="0">
                    <a:latin typeface="Huawei Sans" panose="020C0503030203020204" pitchFamily="34" charset="0"/>
                  </a:rPr>
                  <a:t>RX: 200ms</a:t>
                </a:r>
              </a:p>
              <a:p>
                <a:pPr marL="108000" algn="l" fontAlgn="ctr"/>
                <a:r>
                  <a:rPr lang="en-US" sz="900" dirty="0">
                    <a:latin typeface="Huawei Sans" panose="020C0503030203020204" pitchFamily="34" charset="0"/>
                  </a:rPr>
                  <a:t>DM: 3</a:t>
                </a:r>
                <a:endParaRPr lang="en-US" altLang="zh-CN" sz="900" dirty="0">
                  <a:latin typeface="Huawei Sans" panose="020C0503030203020204" pitchFamily="34" charset="0"/>
                  <a:sym typeface="Huawei Sans" panose="020C0503030203020204" pitchFamily="34" charset="0"/>
                </a:endParaRPr>
              </a:p>
            </p:txBody>
          </p:sp>
          <p:sp>
            <p:nvSpPr>
              <p:cNvPr id="18" name="文本框 17"/>
              <p:cNvSpPr txBox="1"/>
              <p:nvPr/>
            </p:nvSpPr>
            <p:spPr>
              <a:xfrm>
                <a:off x="5248433" y="4533241"/>
                <a:ext cx="1448168" cy="7702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defRPr sz="1200" kern="0">
                    <a:solidFill>
                      <a:srgbClr val="1D1D1A"/>
                    </a:solidFill>
                    <a:latin typeface="Arial" panose="020C0503030203020204" pitchFamily="34" charset="0"/>
                    <a:ea typeface="方正兰亭黑简体" panose="02000000000000000000" pitchFamily="2" charset="-122"/>
                  </a:defRPr>
                </a:lvl1pPr>
              </a:lstStyle>
              <a:p>
                <a:pPr fontAlgn="ctr"/>
                <a:r>
                  <a:rPr lang="en-US" sz="900" dirty="0">
                    <a:latin typeface="Huawei Sans" panose="020C0503030203020204" pitchFamily="34" charset="0"/>
                  </a:rPr>
                  <a:t>Configured time parameters:</a:t>
                </a:r>
                <a:endParaRPr lang="en-US" altLang="zh-CN" sz="900" dirty="0">
                  <a:latin typeface="Huawei Sans" panose="020C0503030203020204" pitchFamily="34" charset="0"/>
                  <a:sym typeface="Huawei Sans" panose="020C0503030203020204" pitchFamily="34" charset="0"/>
                </a:endParaRPr>
              </a:p>
              <a:p>
                <a:pPr fontAlgn="ctr"/>
                <a:r>
                  <a:rPr lang="en-US" sz="900" dirty="0">
                    <a:latin typeface="Huawei Sans" panose="020C0503030203020204" pitchFamily="34" charset="0"/>
                  </a:rPr>
                  <a:t>TX: 150 </a:t>
                </a:r>
                <a:r>
                  <a:rPr lang="en-US" sz="900" dirty="0" err="1">
                    <a:latin typeface="Huawei Sans" panose="020C0503030203020204" pitchFamily="34" charset="0"/>
                  </a:rPr>
                  <a:t>ms</a:t>
                </a:r>
                <a:endParaRPr lang="en-US" sz="900" dirty="0">
                  <a:latin typeface="Huawei Sans" panose="020C0503030203020204" pitchFamily="34" charset="0"/>
                </a:endParaRPr>
              </a:p>
              <a:p>
                <a:pPr fontAlgn="ctr"/>
                <a:r>
                  <a:rPr lang="en-US" sz="900" dirty="0">
                    <a:latin typeface="Huawei Sans" panose="020C0503030203020204" pitchFamily="34" charset="0"/>
                  </a:rPr>
                  <a:t>RX: 50 </a:t>
                </a:r>
                <a:r>
                  <a:rPr lang="en-US" sz="900" dirty="0" err="1">
                    <a:latin typeface="Huawei Sans" panose="020C0503030203020204" pitchFamily="34" charset="0"/>
                  </a:rPr>
                  <a:t>ms</a:t>
                </a:r>
                <a:endParaRPr lang="en-US" sz="900" dirty="0">
                  <a:latin typeface="Huawei Sans" panose="020C0503030203020204" pitchFamily="34" charset="0"/>
                </a:endParaRPr>
              </a:p>
              <a:p>
                <a:pPr fontAlgn="ctr"/>
                <a:r>
                  <a:rPr lang="en-US" sz="900" dirty="0">
                    <a:latin typeface="Huawei Sans" panose="020C0503030203020204" pitchFamily="34" charset="0"/>
                  </a:rPr>
                  <a:t>DM: 4</a:t>
                </a:r>
                <a:endParaRPr lang="en-US" altLang="zh-CN" sz="900" dirty="0">
                  <a:latin typeface="Huawei Sans" panose="020C0503030203020204" pitchFamily="34" charset="0"/>
                  <a:sym typeface="Huawei Sans" panose="020C0503030203020204" pitchFamily="34" charset="0"/>
                </a:endParaRPr>
              </a:p>
            </p:txBody>
          </p:sp>
          <p:sp>
            <p:nvSpPr>
              <p:cNvPr id="19" name="文本框 18"/>
              <p:cNvSpPr txBox="1"/>
              <p:nvPr/>
            </p:nvSpPr>
            <p:spPr>
              <a:xfrm>
                <a:off x="827024" y="5424471"/>
                <a:ext cx="1394857" cy="768643"/>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900" dirty="0">
                    <a:solidFill>
                      <a:srgbClr val="EC7061"/>
                    </a:solidFill>
                    <a:latin typeface="Huawei Sans" panose="020C0503030203020204" pitchFamily="34" charset="0"/>
                  </a:rPr>
                  <a:t>Negotiated time parameters:</a:t>
                </a:r>
                <a:endParaRPr lang="en-US" altLang="zh-CN" sz="900" i="0" dirty="0">
                  <a:solidFill>
                    <a:srgbClr val="EC7061"/>
                  </a:solidFill>
                  <a:latin typeface="Huawei Sans" panose="020C0503030203020204" pitchFamily="34" charset="0"/>
                  <a:sym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TX: 100 </a:t>
                </a:r>
                <a:r>
                  <a:rPr lang="en-US" sz="900" dirty="0" err="1">
                    <a:solidFill>
                      <a:srgbClr val="EC7061"/>
                    </a:solidFill>
                    <a:latin typeface="Huawei Sans" panose="020C0503030203020204" pitchFamily="34" charset="0"/>
                  </a:rPr>
                  <a:t>ms</a:t>
                </a:r>
                <a:endParaRPr lang="en-US" sz="900" dirty="0">
                  <a:solidFill>
                    <a:srgbClr val="EC7061"/>
                  </a:solidFill>
                  <a:latin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RX: 200 </a:t>
                </a:r>
                <a:r>
                  <a:rPr lang="en-US" sz="900" dirty="0" err="1">
                    <a:solidFill>
                      <a:srgbClr val="EC7061"/>
                    </a:solidFill>
                    <a:latin typeface="Huawei Sans" panose="020C0503030203020204" pitchFamily="34" charset="0"/>
                  </a:rPr>
                  <a:t>ms</a:t>
                </a:r>
                <a:endParaRPr lang="en-US" sz="900" dirty="0">
                  <a:solidFill>
                    <a:srgbClr val="EC7061"/>
                  </a:solidFill>
                  <a:latin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DM: 3</a:t>
                </a:r>
                <a:endParaRPr lang="en-US" altLang="zh-CN" sz="900" i="0" dirty="0">
                  <a:solidFill>
                    <a:srgbClr val="EC7061"/>
                  </a:solidFill>
                  <a:latin typeface="Huawei Sans" panose="020C0503030203020204" pitchFamily="34" charset="0"/>
                  <a:sym typeface="Huawei Sans" panose="020C0503030203020204" pitchFamily="34" charset="0"/>
                </a:endParaRPr>
              </a:p>
            </p:txBody>
          </p:sp>
          <p:sp>
            <p:nvSpPr>
              <p:cNvPr id="38" name="左右箭头 37"/>
              <p:cNvSpPr/>
              <p:nvPr/>
            </p:nvSpPr>
            <p:spPr>
              <a:xfrm>
                <a:off x="2774604" y="4997773"/>
                <a:ext cx="1893021" cy="484064"/>
              </a:xfrm>
              <a:prstGeom prst="leftRightArrow">
                <a:avLst>
                  <a:gd name="adj1" fmla="val 53778"/>
                  <a:gd name="adj2" fmla="val 50000"/>
                </a:avLst>
              </a:prstGeom>
              <a:solidFill>
                <a:srgbClr val="9DE0FA"/>
              </a:solidFill>
              <a:ln>
                <a:solidFill>
                  <a:srgbClr val="17B7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5239288" y="5424471"/>
                <a:ext cx="1457313" cy="767218"/>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900" dirty="0">
                    <a:solidFill>
                      <a:srgbClr val="EC7061"/>
                    </a:solidFill>
                    <a:latin typeface="Huawei Sans" panose="020C0503030203020204" pitchFamily="34" charset="0"/>
                  </a:rPr>
                  <a:t>Negotiated time parameters:</a:t>
                </a:r>
                <a:endParaRPr lang="en-US" altLang="zh-CN" sz="900" i="0" dirty="0">
                  <a:solidFill>
                    <a:srgbClr val="EC7061"/>
                  </a:solidFill>
                  <a:latin typeface="Huawei Sans" panose="020C0503030203020204" pitchFamily="34" charset="0"/>
                  <a:sym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TX: 200 </a:t>
                </a:r>
                <a:r>
                  <a:rPr lang="en-US" sz="900" dirty="0" err="1">
                    <a:solidFill>
                      <a:srgbClr val="EC7061"/>
                    </a:solidFill>
                    <a:latin typeface="Huawei Sans" panose="020C0503030203020204" pitchFamily="34" charset="0"/>
                  </a:rPr>
                  <a:t>ms</a:t>
                </a:r>
                <a:endParaRPr lang="en-US" sz="900" dirty="0">
                  <a:solidFill>
                    <a:srgbClr val="EC7061"/>
                  </a:solidFill>
                  <a:latin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RX: 100 </a:t>
                </a:r>
                <a:r>
                  <a:rPr lang="en-US" sz="900" dirty="0" err="1">
                    <a:solidFill>
                      <a:srgbClr val="EC7061"/>
                    </a:solidFill>
                    <a:latin typeface="Huawei Sans" panose="020C0503030203020204" pitchFamily="34" charset="0"/>
                  </a:rPr>
                  <a:t>ms</a:t>
                </a:r>
                <a:endParaRPr lang="en-US" sz="900" dirty="0">
                  <a:solidFill>
                    <a:srgbClr val="EC7061"/>
                  </a:solidFill>
                  <a:latin typeface="Huawei Sans" panose="020C0503030203020204" pitchFamily="34" charset="0"/>
                </a:endParaRPr>
              </a:p>
              <a:p>
                <a:pPr fontAlgn="ctr">
                  <a:lnSpc>
                    <a:spcPct val="100000"/>
                  </a:lnSpc>
                </a:pPr>
                <a:r>
                  <a:rPr lang="en-US" sz="900" dirty="0">
                    <a:solidFill>
                      <a:srgbClr val="EC7061"/>
                    </a:solidFill>
                    <a:latin typeface="Huawei Sans" panose="020C0503030203020204" pitchFamily="34" charset="0"/>
                  </a:rPr>
                  <a:t>DM: 4</a:t>
                </a:r>
                <a:endParaRPr lang="en-US" altLang="zh-CN" sz="900" i="0" dirty="0">
                  <a:solidFill>
                    <a:srgbClr val="EC7061"/>
                  </a:solidFill>
                  <a:latin typeface="Huawei Sans" panose="020C0503030203020204" pitchFamily="34" charset="0"/>
                  <a:sym typeface="Huawei Sans" panose="020C0503030203020204" pitchFamily="34" charset="0"/>
                </a:endParaRPr>
              </a:p>
            </p:txBody>
          </p:sp>
        </p:grpSp>
        <p:sp>
          <p:nvSpPr>
            <p:cNvPr id="43" name="文本框 42"/>
            <p:cNvSpPr txBox="1"/>
            <p:nvPr/>
          </p:nvSpPr>
          <p:spPr>
            <a:xfrm>
              <a:off x="2457783" y="5177169"/>
              <a:ext cx="1632178" cy="261610"/>
            </a:xfrm>
            <a:prstGeom prst="rect">
              <a:avLst/>
            </a:prstGeom>
            <a:noFill/>
          </p:spPr>
          <p:txBody>
            <a:bodyPr wrap="none" rtlCol="0">
              <a:spAutoFit/>
            </a:bodyPr>
            <a:lstStyle/>
            <a:p>
              <a:pPr algn="ctr" fontAlgn="ctr"/>
              <a:r>
                <a:rPr lang="en-US" sz="1100" dirty="0">
                  <a:solidFill>
                    <a:srgbClr val="F4FBFE"/>
                  </a:solidFill>
                  <a:latin typeface="Huawei Sans" panose="020C0503030203020204" pitchFamily="34" charset="0"/>
                </a:rPr>
                <a:t>Parameter negotiation</a:t>
              </a:r>
              <a:endParaRPr lang="en-US" altLang="zh-CN" sz="1100" dirty="0">
                <a:solidFill>
                  <a:srgbClr val="F4FBF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p:cNvSpPr txBox="1"/>
          <p:nvPr/>
        </p:nvSpPr>
        <p:spPr>
          <a:xfrm>
            <a:off x="6831136" y="4915107"/>
            <a:ext cx="4780044" cy="656590"/>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spcAft>
                <a:spcPts val="600"/>
              </a:spcAft>
            </a:pPr>
            <a:r>
              <a:rPr lang="en-US" sz="1200" dirty="0">
                <a:solidFill>
                  <a:srgbClr val="EC7061"/>
                </a:solidFill>
                <a:latin typeface="Huawei Sans" panose="020C0503030203020204" pitchFamily="34" charset="0"/>
              </a:rPr>
              <a:t>Actual detection time of R1 in asynchronous mode = 4 x 200 </a:t>
            </a:r>
            <a:r>
              <a:rPr lang="en-US" sz="1200" dirty="0" err="1">
                <a:solidFill>
                  <a:srgbClr val="EC7061"/>
                </a:solidFill>
                <a:latin typeface="Huawei Sans" panose="020C0503030203020204" pitchFamily="34" charset="0"/>
              </a:rPr>
              <a:t>ms</a:t>
            </a:r>
            <a:endParaRPr lang="en-US" sz="1200" dirty="0">
              <a:solidFill>
                <a:srgbClr val="EC7061"/>
              </a:solidFill>
              <a:latin typeface="Huawei Sans" panose="020C0503030203020204" pitchFamily="34" charset="0"/>
            </a:endParaRPr>
          </a:p>
          <a:p>
            <a:pPr fontAlgn="ctr">
              <a:lnSpc>
                <a:spcPct val="100000"/>
              </a:lnSpc>
              <a:spcAft>
                <a:spcPts val="600"/>
              </a:spcAft>
            </a:pPr>
            <a:r>
              <a:rPr lang="en-US" sz="1200" dirty="0">
                <a:solidFill>
                  <a:srgbClr val="EC7061"/>
                </a:solidFill>
                <a:latin typeface="Huawei Sans" panose="020C0503030203020204" pitchFamily="34" charset="0"/>
              </a:rPr>
              <a:t>Actual detection time of R1 in demand mode = 3 x 200 </a:t>
            </a:r>
            <a:r>
              <a:rPr lang="en-US" sz="1200" dirty="0" err="1">
                <a:solidFill>
                  <a:srgbClr val="EC7061"/>
                </a:solidFill>
                <a:latin typeface="Huawei Sans" panose="020C0503030203020204" pitchFamily="34" charset="0"/>
              </a:rPr>
              <a:t>ms</a:t>
            </a:r>
            <a:endParaRPr lang="en-US" altLang="zh-CN" sz="1200" i="0" dirty="0">
              <a:solidFill>
                <a:srgbClr val="EC706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79970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600" dirty="0">
                <a:sym typeface="Huawei Sans" panose="020C0503030203020204" pitchFamily="34" charset="0"/>
              </a:rPr>
              <a:t>BFD Echo is a detection mechanism in which the local system sends BFD echo packets and the remote system loops back the packets.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600" dirty="0">
                <a:solidFill>
                  <a:prstClr val="black"/>
                </a:solidFill>
                <a:sym typeface="Huawei Sans" panose="020C0503030203020204" pitchFamily="34" charset="0"/>
              </a:rPr>
              <a:t>One of the two directly connected devices supports BFD (R1), and the other device does not support BFD (R2) and supports only basic forwarding at the network layer. To quickly detect faults between the two devices, you can create a one-arm BFD Echo session on the BFD-capable device. The BFD-capable device initiates an Echo request. After receiving the Echo request, the BFD-incapable device loops back the Echo request to implement connectivity detection on forwarding links.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dirty="0">
                <a:latin typeface="Huawei Sans" panose="020C0503030203020204" pitchFamily="34" charset="0"/>
              </a:rPr>
              <a:t>BFD Echo</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3133228" y="3892378"/>
            <a:ext cx="5605419" cy="2597107"/>
            <a:chOff x="6145972" y="3885047"/>
            <a:chExt cx="5605419" cy="2597107"/>
          </a:xfrm>
        </p:grpSpPr>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34789" y="4201918"/>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44130" y="4201918"/>
              <a:ext cx="540000" cy="442800"/>
            </a:xfrm>
            <a:prstGeom prst="rect">
              <a:avLst/>
            </a:prstGeom>
          </p:spPr>
        </p:pic>
        <p:cxnSp>
          <p:nvCxnSpPr>
            <p:cNvPr id="18" name="直接连接符 17"/>
            <p:cNvCxnSpPr>
              <a:stCxn id="16" idx="3"/>
              <a:endCxn id="17" idx="1"/>
            </p:cNvCxnSpPr>
            <p:nvPr/>
          </p:nvCxnSpPr>
          <p:spPr>
            <a:xfrm>
              <a:off x="7574789" y="4423318"/>
              <a:ext cx="23693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982732" y="3908446"/>
              <a:ext cx="394660" cy="307777"/>
            </a:xfrm>
            <a:prstGeom prst="rect">
              <a:avLst/>
            </a:prstGeom>
            <a:noFill/>
          </p:spPr>
          <p:txBody>
            <a:bodyPr wrap="non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9988517" y="3885047"/>
              <a:ext cx="394660" cy="307777"/>
            </a:xfrm>
            <a:prstGeom prst="rect">
              <a:avLst/>
            </a:prstGeom>
            <a:noFill/>
          </p:spPr>
          <p:txBody>
            <a:bodyPr wrap="non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a:xfrm>
              <a:off x="7309424" y="4644718"/>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217622" y="4647515"/>
              <a:ext cx="0" cy="1325065"/>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7504816" y="4906234"/>
              <a:ext cx="2608523" cy="893498"/>
            </a:xfrm>
            <a:custGeom>
              <a:avLst/>
              <a:gdLst>
                <a:gd name="connsiteX0" fmla="*/ 0 w 2608446"/>
                <a:gd name="connsiteY0" fmla="*/ 0 h 712269"/>
                <a:gd name="connsiteX1" fmla="*/ 2608446 w 2608446"/>
                <a:gd name="connsiteY1" fmla="*/ 269507 h 712269"/>
                <a:gd name="connsiteX2" fmla="*/ 19250 w 2608446"/>
                <a:gd name="connsiteY2" fmla="*/ 712269 h 712269"/>
                <a:gd name="connsiteX0" fmla="*/ 0 w 2608446"/>
                <a:gd name="connsiteY0" fmla="*/ 0 h 712269"/>
                <a:gd name="connsiteX1" fmla="*/ 2608446 w 2608446"/>
                <a:gd name="connsiteY1" fmla="*/ 269507 h 712269"/>
                <a:gd name="connsiteX2" fmla="*/ 19250 w 260844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9396"/>
                <a:gd name="connsiteY0" fmla="*/ 0 h 712269"/>
                <a:gd name="connsiteX1" fmla="*/ 2608446 w 2609396"/>
                <a:gd name="connsiteY1" fmla="*/ 269507 h 712269"/>
                <a:gd name="connsiteX2" fmla="*/ 19250 w 2609396"/>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702"/>
                <a:gd name="connsiteX1" fmla="*/ 2608446 w 2608450"/>
                <a:gd name="connsiteY1" fmla="*/ 269507 h 712702"/>
                <a:gd name="connsiteX2" fmla="*/ 19250 w 2608450"/>
                <a:gd name="connsiteY2" fmla="*/ 712269 h 712702"/>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0 h 712269"/>
                <a:gd name="connsiteX1" fmla="*/ 2608446 w 2608450"/>
                <a:gd name="connsiteY1" fmla="*/ 269507 h 712269"/>
                <a:gd name="connsiteX2" fmla="*/ 19250 w 2608450"/>
                <a:gd name="connsiteY2" fmla="*/ 712269 h 712269"/>
                <a:gd name="connsiteX0" fmla="*/ 0 w 2608450"/>
                <a:gd name="connsiteY0" fmla="*/ 55175 h 767444"/>
                <a:gd name="connsiteX1" fmla="*/ 2608446 w 2608450"/>
                <a:gd name="connsiteY1" fmla="*/ 324682 h 767444"/>
                <a:gd name="connsiteX2" fmla="*/ 19250 w 2608450"/>
                <a:gd name="connsiteY2" fmla="*/ 767444 h 767444"/>
                <a:gd name="connsiteX0" fmla="*/ 0 w 2676398"/>
                <a:gd name="connsiteY0" fmla="*/ 29996 h 742265"/>
                <a:gd name="connsiteX1" fmla="*/ 2608446 w 2676398"/>
                <a:gd name="connsiteY1" fmla="*/ 299503 h 742265"/>
                <a:gd name="connsiteX2" fmla="*/ 19250 w 2676398"/>
                <a:gd name="connsiteY2" fmla="*/ 742265 h 742265"/>
                <a:gd name="connsiteX0" fmla="*/ 0 w 2676398"/>
                <a:gd name="connsiteY0" fmla="*/ 29996 h 742265"/>
                <a:gd name="connsiteX1" fmla="*/ 2608446 w 2676398"/>
                <a:gd name="connsiteY1" fmla="*/ 299503 h 742265"/>
                <a:gd name="connsiteX2" fmla="*/ 19250 w 2676398"/>
                <a:gd name="connsiteY2" fmla="*/ 742265 h 742265"/>
                <a:gd name="connsiteX0" fmla="*/ 0 w 2608446"/>
                <a:gd name="connsiteY0" fmla="*/ 60449 h 772718"/>
                <a:gd name="connsiteX1" fmla="*/ 2608446 w 2608446"/>
                <a:gd name="connsiteY1" fmla="*/ 329956 h 772718"/>
                <a:gd name="connsiteX2" fmla="*/ 19250 w 2608446"/>
                <a:gd name="connsiteY2" fmla="*/ 772718 h 772718"/>
                <a:gd name="connsiteX0" fmla="*/ 0 w 2608446"/>
                <a:gd name="connsiteY0" fmla="*/ 0 h 712269"/>
                <a:gd name="connsiteX1" fmla="*/ 2608446 w 2608446"/>
                <a:gd name="connsiteY1" fmla="*/ 269507 h 712269"/>
                <a:gd name="connsiteX2" fmla="*/ 19250 w 2608446"/>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581"/>
                <a:gd name="connsiteY0" fmla="*/ 0 h 712269"/>
                <a:gd name="connsiteX1" fmla="*/ 2608446 w 2608581"/>
                <a:gd name="connsiteY1" fmla="*/ 269507 h 712269"/>
                <a:gd name="connsiteX2" fmla="*/ 19250 w 2608581"/>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699"/>
                <a:gd name="connsiteY0" fmla="*/ 0 h 712269"/>
                <a:gd name="connsiteX1" fmla="*/ 2608446 w 2608699"/>
                <a:gd name="connsiteY1" fmla="*/ 269507 h 712269"/>
                <a:gd name="connsiteX2" fmla="*/ 19250 w 2608699"/>
                <a:gd name="connsiteY2" fmla="*/ 712269 h 712269"/>
                <a:gd name="connsiteX0" fmla="*/ 0 w 2608523"/>
                <a:gd name="connsiteY0" fmla="*/ 0 h 712269"/>
                <a:gd name="connsiteX1" fmla="*/ 2608446 w 2608523"/>
                <a:gd name="connsiteY1" fmla="*/ 269507 h 712269"/>
                <a:gd name="connsiteX2" fmla="*/ 19250 w 2608523"/>
                <a:gd name="connsiteY2" fmla="*/ 712269 h 712269"/>
              </a:gdLst>
              <a:ahLst/>
              <a:cxnLst>
                <a:cxn ang="0">
                  <a:pos x="connsiteX0" y="connsiteY0"/>
                </a:cxn>
                <a:cxn ang="0">
                  <a:pos x="connsiteX1" y="connsiteY1"/>
                </a:cxn>
                <a:cxn ang="0">
                  <a:pos x="connsiteX2" y="connsiteY2"/>
                </a:cxn>
              </a:cxnLst>
              <a:rect l="l" t="t" r="r" b="b"/>
              <a:pathLst>
                <a:path w="2608523" h="712269">
                  <a:moveTo>
                    <a:pt x="0" y="0"/>
                  </a:moveTo>
                  <a:cubicBezTo>
                    <a:pt x="1812758" y="118710"/>
                    <a:pt x="2586743" y="130698"/>
                    <a:pt x="2608446" y="269507"/>
                  </a:cubicBezTo>
                  <a:cubicBezTo>
                    <a:pt x="2621434" y="414465"/>
                    <a:pt x="1007443" y="603183"/>
                    <a:pt x="19250" y="712269"/>
                  </a:cubicBezTo>
                </a:path>
              </a:pathLst>
            </a:custGeom>
            <a:noFill/>
            <a:ln w="19050">
              <a:solidFill>
                <a:schemeClr val="tx2">
                  <a:lumMod val="50000"/>
                </a:schemeClr>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6255711" y="4032564"/>
              <a:ext cx="858322" cy="646331"/>
            </a:xfrm>
            <a:prstGeom prst="rect">
              <a:avLst/>
            </a:prstGeom>
            <a:noFill/>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BFD-capable device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10491115" y="4078035"/>
              <a:ext cx="930823" cy="646331"/>
            </a:xfrm>
            <a:prstGeom prst="rect">
              <a:avLst/>
            </a:prstGeom>
            <a:noFill/>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BFD-incapable device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6387740" y="4734970"/>
              <a:ext cx="956369" cy="738664"/>
            </a:xfrm>
            <a:prstGeom prst="rect">
              <a:avLst/>
            </a:prstGeom>
          </p:spPr>
          <p:txBody>
            <a:bodyPr wrap="squar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Initiate an Echo request</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a:xfrm>
              <a:off x="6158235" y="4835806"/>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10252306" y="5122623"/>
              <a:ext cx="1499085" cy="738664"/>
              <a:chOff x="10274801" y="4950413"/>
              <a:chExt cx="1499085" cy="738664"/>
            </a:xfrm>
          </p:grpSpPr>
          <p:sp>
            <p:nvSpPr>
              <p:cNvPr id="23" name="文本框 22"/>
              <p:cNvSpPr txBox="1"/>
              <p:nvPr/>
            </p:nvSpPr>
            <p:spPr>
              <a:xfrm>
                <a:off x="10394792" y="4950413"/>
                <a:ext cx="1379094" cy="738664"/>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Loop back the request at the network layer</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4"/>
              <p:cNvSpPr>
                <a:spLocks noChangeAspect="1"/>
              </p:cNvSpPr>
              <p:nvPr/>
            </p:nvSpPr>
            <p:spPr>
              <a:xfrm>
                <a:off x="10274801" y="5007256"/>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框 26"/>
            <p:cNvSpPr txBox="1"/>
            <p:nvPr/>
          </p:nvSpPr>
          <p:spPr>
            <a:xfrm>
              <a:off x="6329919" y="5528047"/>
              <a:ext cx="1140214" cy="95410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Determine whether the link is normal</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4"/>
            <p:cNvSpPr>
              <a:spLocks noChangeAspect="1"/>
            </p:cNvSpPr>
            <p:nvPr/>
          </p:nvSpPr>
          <p:spPr>
            <a:xfrm>
              <a:off x="6145972" y="5612613"/>
              <a:ext cx="178443" cy="178443"/>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57681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a:solidFill>
                  <a:schemeClr val="bg1">
                    <a:lumMod val="50000"/>
                  </a:schemeClr>
                </a:solidFill>
                <a:latin typeface="Huawei Sans" panose="020C0503030203020204" pitchFamily="34" charset="0"/>
              </a:rPr>
              <a:t>Introduction to BFD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BFD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latin typeface="Huawei Sans" panose="020C0503030203020204" pitchFamily="34" charset="0"/>
              </a:rPr>
              <a:t>BFD Application Scenarios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Basic BFD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5222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fontAlgn="ctr">
              <a:buNone/>
            </a:pPr>
            <a:r>
              <a:rPr lang="en-US" sz="2000" dirty="0">
                <a:latin typeface="Huawei Sans" panose="020C0503030203020204" pitchFamily="34" charset="0"/>
              </a:rPr>
              <a:t>Association functions involve the detection module, track module, and application module.</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a:latin typeface="Huawei Sans" panose="020C0503030203020204" pitchFamily="34" charset="0"/>
              </a:rPr>
              <a:t>BFD Association</a:t>
            </a:r>
            <a:endParaRPr lang="en-US" altLang="zh-CN" dirty="0">
              <a:latin typeface="Huawei Sans" panose="020C0503030203020204" pitchFamily="34" charset="0"/>
            </a:endParaRPr>
          </a:p>
        </p:txBody>
      </p:sp>
      <p:sp>
        <p:nvSpPr>
          <p:cNvPr id="20" name="Line 7"/>
          <p:cNvSpPr>
            <a:spLocks noChangeShapeType="1"/>
          </p:cNvSpPr>
          <p:nvPr/>
        </p:nvSpPr>
        <p:spPr bwMode="auto">
          <a:xfrm flipH="1">
            <a:off x="7067550" y="3717032"/>
            <a:ext cx="1584734"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sp>
        <p:nvSpPr>
          <p:cNvPr id="21" name="Line 11"/>
          <p:cNvSpPr>
            <a:spLocks noChangeShapeType="1"/>
          </p:cNvSpPr>
          <p:nvPr/>
        </p:nvSpPr>
        <p:spPr bwMode="auto">
          <a:xfrm flipH="1">
            <a:off x="3971764" y="3721794"/>
            <a:ext cx="1552736" cy="0"/>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sp>
        <p:nvSpPr>
          <p:cNvPr id="22" name="Line 12"/>
          <p:cNvSpPr>
            <a:spLocks noChangeShapeType="1"/>
          </p:cNvSpPr>
          <p:nvPr/>
        </p:nvSpPr>
        <p:spPr bwMode="auto">
          <a:xfrm flipH="1">
            <a:off x="2207568" y="2276872"/>
            <a:ext cx="0" cy="3151014"/>
          </a:xfrm>
          <a:prstGeom prst="line">
            <a:avLst/>
          </a:prstGeom>
          <a:noFill/>
          <a:ln w="38100" cap="rnd">
            <a:solidFill>
              <a:srgbClr val="EC7061"/>
            </a:solidFill>
            <a:prstDash val="sysDash"/>
            <a:round/>
            <a:headEnd/>
            <a:tailEnd type="stealth" w="med" len="med"/>
          </a:ln>
          <a:effectLst/>
        </p:spPr>
        <p:txBody>
          <a:bodyPr/>
          <a:lstStyle/>
          <a:p>
            <a:pPr fontAlgn="ctr"/>
            <a:endParaRPr lang="en-US" altLang="zh-CN" dirty="0">
              <a:latin typeface="Huawei Sans" panose="020C0503030203020204" pitchFamily="34" charset="0"/>
            </a:endParaRPr>
          </a:p>
        </p:txBody>
      </p:sp>
      <p:grpSp>
        <p:nvGrpSpPr>
          <p:cNvPr id="10" name="组合 9"/>
          <p:cNvGrpSpPr/>
          <p:nvPr/>
        </p:nvGrpSpPr>
        <p:grpSpPr>
          <a:xfrm>
            <a:off x="8760296" y="2276872"/>
            <a:ext cx="1332148" cy="3022152"/>
            <a:chOff x="8760296" y="2276872"/>
            <a:chExt cx="1332148" cy="3022152"/>
          </a:xfrm>
        </p:grpSpPr>
        <p:sp>
          <p:nvSpPr>
            <p:cNvPr id="4" name="矩形 3"/>
            <p:cNvSpPr/>
            <p:nvPr/>
          </p:nvSpPr>
          <p:spPr bwMode="auto">
            <a:xfrm>
              <a:off x="8760296" y="2276872"/>
              <a:ext cx="1332148" cy="302215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 name="文本框 4"/>
            <p:cNvSpPr txBox="1"/>
            <p:nvPr/>
          </p:nvSpPr>
          <p:spPr bwMode="auto">
            <a:xfrm>
              <a:off x="8814370" y="2534801"/>
              <a:ext cx="1224000" cy="468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Monitoring module</a:t>
              </a:r>
            </a:p>
          </p:txBody>
        </p:sp>
        <p:sp>
          <p:nvSpPr>
            <p:cNvPr id="14" name="TextBox 25"/>
            <p:cNvSpPr txBox="1"/>
            <p:nvPr/>
          </p:nvSpPr>
          <p:spPr bwMode="auto">
            <a:xfrm>
              <a:off x="8814370" y="3563462"/>
              <a:ext cx="1224000" cy="468000"/>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algn="ctr">
                <a:lnSpc>
                  <a:spcPts val="2200"/>
                </a:lnSpc>
                <a:defRPr sz="1600">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dirty="0">
                  <a:solidFill>
                    <a:srgbClr val="EC7061"/>
                  </a:solidFill>
                  <a:latin typeface="Huawei Sans" panose="020C0503030203020204" pitchFamily="34" charset="0"/>
                </a:rPr>
                <a:t>BFD detection</a:t>
              </a:r>
              <a:endParaRPr lang="en-US" altLang="zh-CN" sz="1200" dirty="0">
                <a:solidFill>
                  <a:srgbClr val="EC7061"/>
                </a:solidFill>
                <a:latin typeface="Huawei Sans" panose="020C0503030203020204" pitchFamily="34" charset="0"/>
              </a:endParaRPr>
            </a:p>
            <a:p>
              <a:pPr fontAlgn="ctr">
                <a:lnSpc>
                  <a:spcPct val="100000"/>
                </a:lnSpc>
              </a:pPr>
              <a:r>
                <a:rPr lang="en-US" sz="1200" dirty="0">
                  <a:solidFill>
                    <a:srgbClr val="EC7061"/>
                  </a:solidFill>
                  <a:latin typeface="Huawei Sans" panose="020C0503030203020204" pitchFamily="34" charset="0"/>
                </a:rPr>
                <a:t>module</a:t>
              </a:r>
            </a:p>
          </p:txBody>
        </p:sp>
      </p:grpSp>
      <p:grpSp>
        <p:nvGrpSpPr>
          <p:cNvPr id="11" name="组合 10"/>
          <p:cNvGrpSpPr/>
          <p:nvPr/>
        </p:nvGrpSpPr>
        <p:grpSpPr>
          <a:xfrm>
            <a:off x="5655113" y="2276872"/>
            <a:ext cx="1332148" cy="3022152"/>
            <a:chOff x="5555940" y="2276872"/>
            <a:chExt cx="1332148" cy="3022152"/>
          </a:xfrm>
        </p:grpSpPr>
        <p:sp>
          <p:nvSpPr>
            <p:cNvPr id="15" name="矩形 14"/>
            <p:cNvSpPr/>
            <p:nvPr/>
          </p:nvSpPr>
          <p:spPr bwMode="auto">
            <a:xfrm>
              <a:off x="5555940" y="2276872"/>
              <a:ext cx="1332148" cy="302215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6" name="文本框 15"/>
            <p:cNvSpPr txBox="1"/>
            <p:nvPr/>
          </p:nvSpPr>
          <p:spPr bwMode="auto">
            <a:xfrm>
              <a:off x="5644628" y="3479697"/>
              <a:ext cx="1171898" cy="468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Track module</a:t>
              </a:r>
            </a:p>
          </p:txBody>
        </p:sp>
      </p:grpSp>
      <p:grpSp>
        <p:nvGrpSpPr>
          <p:cNvPr id="12" name="组合 11"/>
          <p:cNvGrpSpPr/>
          <p:nvPr/>
        </p:nvGrpSpPr>
        <p:grpSpPr>
          <a:xfrm>
            <a:off x="2549929" y="2276872"/>
            <a:ext cx="1332148" cy="3022152"/>
            <a:chOff x="2549929" y="2276872"/>
            <a:chExt cx="1332148" cy="3022152"/>
          </a:xfrm>
        </p:grpSpPr>
        <p:sp>
          <p:nvSpPr>
            <p:cNvPr id="23" name="矩形 22"/>
            <p:cNvSpPr/>
            <p:nvPr/>
          </p:nvSpPr>
          <p:spPr bwMode="auto">
            <a:xfrm>
              <a:off x="2549929" y="2276872"/>
              <a:ext cx="1332148" cy="302215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auto">
            <a:xfrm>
              <a:off x="2600358" y="2534801"/>
              <a:ext cx="1231290" cy="468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Application module</a:t>
              </a:r>
            </a:p>
          </p:txBody>
        </p:sp>
        <p:sp>
          <p:nvSpPr>
            <p:cNvPr id="6" name="圆角矩形 5"/>
            <p:cNvSpPr/>
            <p:nvPr/>
          </p:nvSpPr>
          <p:spPr bwMode="auto">
            <a:xfrm>
              <a:off x="2650787" y="3048815"/>
              <a:ext cx="1152000" cy="468000"/>
            </a:xfrm>
            <a:prstGeom prst="round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EC7061"/>
                  </a:solidFill>
                  <a:latin typeface="Huawei Sans" panose="020C0503030203020204" pitchFamily="34" charset="0"/>
                </a:rPr>
                <a:t>VRRP</a:t>
              </a:r>
              <a:endParaRPr lang="en-US" altLang="zh-CN" sz="1200" dirty="0">
                <a:solidFill>
                  <a:srgbClr val="EC7061"/>
                </a:solidFill>
                <a:latin typeface="Huawei Sans" panose="020C0503030203020204" pitchFamily="34" charset="0"/>
                <a:ea typeface="方正兰亭黑简体" panose="02000000000000000000" pitchFamily="2" charset="-122"/>
              </a:endParaRPr>
            </a:p>
          </p:txBody>
        </p:sp>
        <p:sp>
          <p:nvSpPr>
            <p:cNvPr id="25" name="圆角矩形 24"/>
            <p:cNvSpPr/>
            <p:nvPr/>
          </p:nvSpPr>
          <p:spPr bwMode="auto">
            <a:xfrm>
              <a:off x="2650787" y="3562829"/>
              <a:ext cx="1152000" cy="468000"/>
            </a:xfrm>
            <a:prstGeom prst="round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EC7061"/>
                  </a:solidFill>
                  <a:latin typeface="Huawei Sans" panose="020C0503030203020204" pitchFamily="34" charset="0"/>
                </a:rPr>
                <a:t>Static route</a:t>
              </a:r>
            </a:p>
          </p:txBody>
        </p:sp>
        <p:sp>
          <p:nvSpPr>
            <p:cNvPr id="28" name="圆角矩形 27"/>
            <p:cNvSpPr/>
            <p:nvPr/>
          </p:nvSpPr>
          <p:spPr bwMode="auto">
            <a:xfrm>
              <a:off x="2650787" y="4076843"/>
              <a:ext cx="1152000" cy="468000"/>
            </a:xfrm>
            <a:prstGeom prst="round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EC7061"/>
                  </a:solidFill>
                  <a:latin typeface="Huawei Sans" panose="020C0503030203020204" pitchFamily="34" charset="0"/>
                </a:rPr>
                <a:t>Policy-based routing (PBR)</a:t>
              </a:r>
            </a:p>
          </p:txBody>
        </p:sp>
        <p:sp>
          <p:nvSpPr>
            <p:cNvPr id="29" name="圆角矩形 28"/>
            <p:cNvSpPr/>
            <p:nvPr/>
          </p:nvSpPr>
          <p:spPr bwMode="auto">
            <a:xfrm>
              <a:off x="2650787" y="4590857"/>
              <a:ext cx="1152000" cy="468000"/>
            </a:xfrm>
            <a:prstGeom prst="round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200" dirty="0">
                  <a:solidFill>
                    <a:srgbClr val="EC7061"/>
                  </a:solidFill>
                  <a:latin typeface="Huawei Sans" panose="020C0503030203020204" pitchFamily="34" charset="0"/>
                </a:rPr>
                <a:t>Interface backup</a:t>
              </a:r>
            </a:p>
          </p:txBody>
        </p:sp>
      </p:grpSp>
    </p:spTree>
    <p:extLst>
      <p:ext uri="{BB962C8B-B14F-4D97-AF65-F5344CB8AC3E}">
        <p14:creationId xmlns:p14="http://schemas.microsoft.com/office/powerpoint/2010/main" val="255338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strips(downLeft)">
                                      <p:cBhvr>
                                        <p:cTn id="12" dur="1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61950" indent="-361950" algn="l" fontAlgn="ctr"/>
            <a:r>
              <a:rPr lang="en-US" sz="1800" dirty="0">
                <a:latin typeface="Huawei Sans" panose="020C0503030203020204" pitchFamily="34" charset="0"/>
              </a:rPr>
              <a:t>A static route does not have a detection mechanism. When a static route is associated with BFD, the BFD session is used to detect the status of the link where the static route resides.</a:t>
            </a:r>
            <a:endParaRPr lang="en-US" altLang="zh-CN" sz="1800" dirty="0">
              <a:latin typeface="Huawei Sans" panose="020C0503030203020204" pitchFamily="34" charset="0"/>
              <a:sym typeface="Huawei Sans" panose="020C0503030203020204" pitchFamily="34" charset="0"/>
            </a:endParaRPr>
          </a:p>
          <a:p>
            <a:pPr marL="361950" indent="-361950" algn="l" fontAlgn="ctr"/>
            <a:r>
              <a:rPr lang="en-US" sz="1800" dirty="0">
                <a:latin typeface="Huawei Sans" panose="020C0503030203020204" pitchFamily="34" charset="0"/>
              </a:rPr>
              <a:t>Association between static routes and BFD is widely used. As shown in the figure, R1 connects to ISP 1 and ISP 2 through two links. In normal cases, the default route points to the link connected to ISP 1. When the link connecte</a:t>
            </a:r>
            <a:r>
              <a:rPr lang="en-US" sz="1800" dirty="0"/>
              <a:t>d to</a:t>
            </a:r>
            <a:r>
              <a:rPr lang="en-US" sz="1800" dirty="0">
                <a:latin typeface="Huawei Sans" panose="020C0503030203020204" pitchFamily="34" charset="0"/>
              </a:rPr>
              <a:t> ISP 1 fails, the BFD session can rapidly detect the fault and instructs R1 to switch traffic to the link connected to ISP 2.</a:t>
            </a:r>
            <a:endParaRPr lang="en-US" altLang="zh-CN" sz="1800" dirty="0">
              <a:latin typeface="Huawei Sans" panose="020C0503030203020204" pitchFamily="34" charset="0"/>
              <a:sym typeface="Huawei Sans" panose="020C0503030203020204" pitchFamily="34" charset="0"/>
            </a:endParaRPr>
          </a:p>
          <a:p>
            <a:pPr algn="l" fontAlgn="ctr"/>
            <a:endParaRPr lang="en-US" altLang="zh-CN" sz="18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sz="3200" dirty="0">
                <a:latin typeface="Huawei Sans" panose="020C0503030203020204" pitchFamily="34" charset="0"/>
              </a:rPr>
              <a:t>Association Between the Static Route and BFD</a:t>
            </a:r>
            <a:endParaRPr lang="en-US" altLang="zh-CN" sz="3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a:xfrm>
            <a:off x="7606112" y="3696616"/>
            <a:ext cx="1524212" cy="814324"/>
            <a:chOff x="6851692" y="3535516"/>
            <a:chExt cx="1524212" cy="814324"/>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9020" y="3535516"/>
              <a:ext cx="1296884" cy="814324"/>
            </a:xfrm>
            <a:prstGeom prst="rect">
              <a:avLst/>
            </a:prstGeom>
          </p:spPr>
        </p:pic>
        <p:pic>
          <p:nvPicPr>
            <p:cNvPr id="41" name="图片 4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851692" y="3790809"/>
              <a:ext cx="540000" cy="442800"/>
            </a:xfrm>
            <a:prstGeom prst="rect">
              <a:avLst/>
            </a:prstGeom>
          </p:spPr>
        </p:pic>
      </p:grpSp>
      <p:grpSp>
        <p:nvGrpSpPr>
          <p:cNvPr id="47" name="组合 46"/>
          <p:cNvGrpSpPr/>
          <p:nvPr/>
        </p:nvGrpSpPr>
        <p:grpSpPr>
          <a:xfrm>
            <a:off x="7613692" y="5372216"/>
            <a:ext cx="1566884" cy="814324"/>
            <a:chOff x="7613692" y="5184192"/>
            <a:chExt cx="1566884" cy="814324"/>
          </a:xfrm>
        </p:grpSpPr>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3692" y="5184192"/>
              <a:ext cx="1296884" cy="814324"/>
            </a:xfrm>
            <a:prstGeom prst="rect">
              <a:avLst/>
            </a:prstGeom>
          </p:spPr>
        </p:pic>
        <p:pic>
          <p:nvPicPr>
            <p:cNvPr id="42" name="图片 4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613692" y="5470538"/>
              <a:ext cx="540000" cy="442800"/>
            </a:xfrm>
            <a:prstGeom prst="rect">
              <a:avLst/>
            </a:prstGeom>
          </p:spPr>
        </p:pic>
      </p:grpSp>
      <p:sp>
        <p:nvSpPr>
          <p:cNvPr id="49" name="文本框 48"/>
          <p:cNvSpPr txBox="1"/>
          <p:nvPr/>
        </p:nvSpPr>
        <p:spPr>
          <a:xfrm>
            <a:off x="3336413" y="5258030"/>
            <a:ext cx="455574" cy="369332"/>
          </a:xfrm>
          <a:prstGeom prst="rect">
            <a:avLst/>
          </a:prstGeom>
          <a:noFill/>
        </p:spPr>
        <p:txBody>
          <a:bodyPr wrap="none" rtlCol="0">
            <a:spAutoFit/>
          </a:bodyPr>
          <a:lstStyle/>
          <a:p>
            <a:pPr fontAlgn="ctr"/>
            <a:r>
              <a:rPr lang="en-US" dirty="0">
                <a:latin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7586174" y="4427954"/>
            <a:ext cx="455574" cy="369332"/>
          </a:xfrm>
          <a:prstGeom prst="rect">
            <a:avLst/>
          </a:prstGeom>
          <a:noFill/>
        </p:spPr>
        <p:txBody>
          <a:bodyPr wrap="none" rtlCol="0">
            <a:spAutoFit/>
          </a:bodyPr>
          <a:lstStyle/>
          <a:p>
            <a:pPr fontAlgn="ctr"/>
            <a:r>
              <a:rPr lang="en-US" dirty="0">
                <a:latin typeface="Huawei Sans" panose="020C0503030203020204" pitchFamily="34" charset="0"/>
              </a:rPr>
              <a:t>R2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7655905" y="6109994"/>
            <a:ext cx="455574" cy="369332"/>
          </a:xfrm>
          <a:prstGeom prst="rect">
            <a:avLst/>
          </a:prstGeom>
          <a:noFill/>
        </p:spPr>
        <p:txBody>
          <a:bodyPr wrap="none" rtlCol="0">
            <a:spAutoFit/>
          </a:bodyPr>
          <a:lstStyle/>
          <a:p>
            <a:pPr fontAlgn="ctr"/>
            <a:r>
              <a:rPr lang="en-US" dirty="0">
                <a:latin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p:cNvCxnSpPr>
            <a:endCxn id="41" idx="1"/>
          </p:cNvCxnSpPr>
          <p:nvPr/>
        </p:nvCxnSpPr>
        <p:spPr>
          <a:xfrm flipV="1">
            <a:off x="3467029" y="4173309"/>
            <a:ext cx="4139083" cy="8155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42" idx="1"/>
          </p:cNvCxnSpPr>
          <p:nvPr/>
        </p:nvCxnSpPr>
        <p:spPr>
          <a:xfrm>
            <a:off x="3467029" y="5015077"/>
            <a:ext cx="4146663" cy="8648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8182812" y="3973856"/>
            <a:ext cx="707245" cy="369332"/>
          </a:xfrm>
          <a:prstGeom prst="rect">
            <a:avLst/>
          </a:prstGeom>
          <a:noFill/>
        </p:spPr>
        <p:txBody>
          <a:bodyPr wrap="none" rtlCol="0">
            <a:spAutoFit/>
          </a:bodyPr>
          <a:lstStyle/>
          <a:p>
            <a:pPr fontAlgn="ctr"/>
            <a:r>
              <a:rPr lang="en-US" dirty="0">
                <a:latin typeface="Huawei Sans" panose="020C0503030203020204" pitchFamily="34" charset="0"/>
              </a:rPr>
              <a:t>ISP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8182812" y="5658562"/>
            <a:ext cx="707245" cy="369332"/>
          </a:xfrm>
          <a:prstGeom prst="rect">
            <a:avLst/>
          </a:prstGeom>
          <a:noFill/>
        </p:spPr>
        <p:txBody>
          <a:bodyPr wrap="none" rtlCol="0">
            <a:spAutoFit/>
          </a:bodyPr>
          <a:lstStyle/>
          <a:p>
            <a:pPr fontAlgn="ctr"/>
            <a:r>
              <a:rPr lang="en-US" dirty="0">
                <a:latin typeface="Huawei Sans" panose="020C0503030203020204" pitchFamily="34" charset="0"/>
              </a:rPr>
              <a:t>ISP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3797492" y="455592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3812826" y="5193799"/>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6885874" y="3952466"/>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913748" y="5879962"/>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p:cNvGrpSpPr/>
          <p:nvPr/>
        </p:nvGrpSpPr>
        <p:grpSpPr>
          <a:xfrm>
            <a:off x="2186094" y="4458009"/>
            <a:ext cx="1673966" cy="861276"/>
            <a:chOff x="1243584" y="4322916"/>
            <a:chExt cx="1673966" cy="861276"/>
          </a:xfrm>
        </p:grpSpPr>
        <p:sp>
          <p:nvSpPr>
            <p:cNvPr id="43" name="Freeform 159"/>
            <p:cNvSpPr/>
            <p:nvPr/>
          </p:nvSpPr>
          <p:spPr>
            <a:xfrm flipH="1">
              <a:off x="1243584" y="4322916"/>
              <a:ext cx="1403966" cy="861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377550" y="4649952"/>
              <a:ext cx="540000" cy="442800"/>
            </a:xfrm>
            <a:prstGeom prst="rect">
              <a:avLst/>
            </a:prstGeom>
          </p:spPr>
        </p:pic>
      </p:grpSp>
      <p:sp>
        <p:nvSpPr>
          <p:cNvPr id="56" name="文本框 55"/>
          <p:cNvSpPr txBox="1"/>
          <p:nvPr/>
        </p:nvSpPr>
        <p:spPr>
          <a:xfrm>
            <a:off x="2001774" y="4701314"/>
            <a:ext cx="1648171" cy="646331"/>
          </a:xfrm>
          <a:prstGeom prst="rect">
            <a:avLst/>
          </a:prstGeom>
          <a:noFill/>
        </p:spPr>
        <p:txBody>
          <a:bodyPr wrap="square" rtlCol="0">
            <a:spAutoFit/>
          </a:bodyPr>
          <a:lstStyle/>
          <a:p>
            <a:pPr algn="ctr" fontAlgn="ctr"/>
            <a:r>
              <a:rPr lang="en-US" dirty="0">
                <a:latin typeface="Huawei Sans" panose="020C0503030203020204" pitchFamily="34" charset="0"/>
              </a:rPr>
              <a:t>Campus network</a:t>
            </a:r>
          </a:p>
        </p:txBody>
      </p:sp>
      <p:sp>
        <p:nvSpPr>
          <p:cNvPr id="65" name="文本框 64"/>
          <p:cNvSpPr txBox="1"/>
          <p:nvPr/>
        </p:nvSpPr>
        <p:spPr>
          <a:xfrm rot="21007176">
            <a:off x="5210734" y="4515373"/>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10.0.12.0/30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rot="700984">
            <a:off x="5211949" y="5225067"/>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10.0.13.0/30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a:xfrm flipV="1">
            <a:off x="3814688" y="3785341"/>
            <a:ext cx="3657822" cy="738468"/>
          </a:xfrm>
          <a:prstGeom prst="straightConnector1">
            <a:avLst/>
          </a:prstGeom>
          <a:ln w="19050">
            <a:solidFill>
              <a:srgbClr val="13ACE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rot="20941813">
            <a:off x="4836266" y="3796485"/>
            <a:ext cx="1452642" cy="369332"/>
          </a:xfrm>
          <a:prstGeom prst="rect">
            <a:avLst/>
          </a:prstGeom>
          <a:noFill/>
        </p:spPr>
        <p:txBody>
          <a:bodyPr wrap="none" rtlCol="0">
            <a:spAutoFit/>
          </a:bodyPr>
          <a:lstStyle/>
          <a:p>
            <a:pPr fontAlgn="ctr"/>
            <a:r>
              <a:rPr lang="en-US" dirty="0">
                <a:solidFill>
                  <a:srgbClr val="00B0F0"/>
                </a:solidFill>
                <a:latin typeface="Huawei Sans" panose="020C0503030203020204" pitchFamily="34" charset="0"/>
              </a:rPr>
              <a:t>BFD session</a:t>
            </a:r>
            <a:endParaRPr lang="en-US" altLang="zh-CN"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37065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61950" indent="-361950" algn="l" fontAlgn="ctr"/>
            <a:r>
              <a:rPr lang="en-US" sz="1800" dirty="0">
                <a:latin typeface="Huawei Sans" panose="020C0503030203020204" pitchFamily="34" charset="0"/>
              </a:rPr>
              <a:t>If OSPF is not bound to BFD, the link fault detection time is determined by </a:t>
            </a:r>
            <a:r>
              <a:rPr lang="en-US" sz="1800">
                <a:latin typeface="Huawei Sans" panose="020C0503030203020204" pitchFamily="34" charset="0"/>
              </a:rPr>
              <a:t>the Hello </a:t>
            </a:r>
            <a:r>
              <a:rPr lang="en-US" sz="1800" dirty="0">
                <a:latin typeface="Huawei Sans" panose="020C0503030203020204" pitchFamily="34" charset="0"/>
              </a:rPr>
              <a:t>mechanism and is usually in seconds. BFD can be bound to implement millisecond-level fault detection.</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a:p>
            <a:pPr marL="361950" indent="-361950" algn="l" fontAlgn="ctr"/>
            <a:r>
              <a:rPr lang="en-US" sz="1800" dirty="0">
                <a:latin typeface="Huawei Sans" panose="020C0503030203020204" pitchFamily="34" charset="0"/>
              </a:rPr>
              <a:t>BFD for OSPF associates BFD with OSPF. BFD notifies OSPF of the fast detection result of a link fault.</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a:latin typeface="Huawei Sans" panose="020C0503030203020204" pitchFamily="34" charset="0"/>
              </a:rPr>
              <a:t>BFD for OSPF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a:xfrm>
            <a:off x="6530614" y="2974529"/>
            <a:ext cx="5027402" cy="3226630"/>
          </a:xfrm>
          <a:prstGeom prst="roundRect">
            <a:avLst>
              <a:gd name="adj" fmla="val 87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72000" tIns="0" rIns="0" bIns="0" numCol="1" spcCol="0" rtlCol="0" fromWordArt="0" anchor="ctr" anchorCtr="0" forceAA="0" compatLnSpc="1">
            <a:prstTxWarp prst="textNoShape">
              <a:avLst/>
            </a:prstTxWarp>
            <a:noAutofit/>
          </a:bodyPr>
          <a:lstStyle/>
          <a:p>
            <a:pPr marL="342900" indent="-342900" fontAlgn="ctr">
              <a:lnSpc>
                <a:spcPts val="2600"/>
              </a:lnSpc>
              <a:buFont typeface="+mj-lt"/>
              <a:buAutoNum type="arabicPeriod"/>
            </a:pPr>
            <a:r>
              <a:rPr lang="en-US" sz="1400" dirty="0">
                <a:solidFill>
                  <a:srgbClr val="1D1D1A"/>
                </a:solidFill>
                <a:latin typeface="Huawei Sans" panose="020C0503030203020204" pitchFamily="34" charset="0"/>
              </a:rPr>
              <a:t>OSPF uses the Hello mechanism to discover neighbors and establishes a neighbor relationship.</a:t>
            </a:r>
          </a:p>
          <a:p>
            <a:pPr marL="342900" indent="-342900" fontAlgn="ctr">
              <a:lnSpc>
                <a:spcPts val="2600"/>
              </a:lnSpc>
              <a:buFont typeface="+mj-lt"/>
              <a:buAutoNum type="arabicPeriod"/>
            </a:pPr>
            <a:r>
              <a:rPr lang="en-US" sz="1400" dirty="0">
                <a:solidFill>
                  <a:srgbClr val="1D1D1A"/>
                </a:solidFill>
                <a:latin typeface="Huawei Sans" panose="020C0503030203020204" pitchFamily="34" charset="0"/>
              </a:rPr>
              <a:t>OSPF notifies BFD of neighbor information including source and destination addresses.</a:t>
            </a:r>
          </a:p>
          <a:p>
            <a:pPr marL="342900" indent="-342900" fontAlgn="ctr">
              <a:lnSpc>
                <a:spcPts val="2600"/>
              </a:lnSpc>
              <a:buFont typeface="+mj-lt"/>
              <a:buAutoNum type="arabicPeriod"/>
            </a:pPr>
            <a:r>
              <a:rPr lang="en-US" sz="1400" dirty="0">
                <a:solidFill>
                  <a:srgbClr val="1D1D1A"/>
                </a:solidFill>
                <a:latin typeface="Huawei Sans" panose="020C0503030203020204" pitchFamily="34" charset="0"/>
              </a:rPr>
              <a:t>BFD establishes a session based on the received neighbor information. After the session is established, BFD starts to detect link faults.</a:t>
            </a:r>
          </a:p>
          <a:p>
            <a:pPr marL="342900" indent="-342900" fontAlgn="ctr">
              <a:lnSpc>
                <a:spcPts val="2600"/>
              </a:lnSpc>
              <a:buFont typeface="+mj-lt"/>
              <a:buAutoNum type="arabicPeriod"/>
            </a:pPr>
            <a:r>
              <a:rPr lang="en-US" sz="1400" dirty="0">
                <a:solidFill>
                  <a:srgbClr val="1D1D1A"/>
                </a:solidFill>
                <a:latin typeface="Huawei Sans" panose="020C0503030203020204" pitchFamily="34" charset="0"/>
              </a:rPr>
              <a:t>In normal situations, R1 selects the path R2 -&gt; R4 based on the OSPF path cost.</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a:xfrm>
            <a:off x="384596" y="2793735"/>
            <a:ext cx="6063931" cy="2784115"/>
            <a:chOff x="108188" y="3366449"/>
            <a:chExt cx="6063931" cy="2784115"/>
          </a:xfrm>
        </p:grpSpPr>
        <p:grpSp>
          <p:nvGrpSpPr>
            <p:cNvPr id="27" name="组合 26"/>
            <p:cNvGrpSpPr/>
            <p:nvPr/>
          </p:nvGrpSpPr>
          <p:grpSpPr>
            <a:xfrm>
              <a:off x="108188" y="3366449"/>
              <a:ext cx="6063931" cy="2784115"/>
              <a:chOff x="439725" y="3290073"/>
              <a:chExt cx="6063931" cy="2784115"/>
            </a:xfrm>
          </p:grpSpPr>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0170" y="4498794"/>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1289" y="3656760"/>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47976" y="5304858"/>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66408" y="4511744"/>
                <a:ext cx="540000" cy="442800"/>
              </a:xfrm>
              <a:prstGeom prst="rect">
                <a:avLst/>
              </a:prstGeom>
            </p:spPr>
          </p:pic>
          <p:cxnSp>
            <p:nvCxnSpPr>
              <p:cNvPr id="56" name="直接连接符 55"/>
              <p:cNvCxnSpPr>
                <a:stCxn id="45" idx="0"/>
                <a:endCxn id="53" idx="1"/>
              </p:cNvCxnSpPr>
              <p:nvPr/>
            </p:nvCxnSpPr>
            <p:spPr>
              <a:xfrm flipV="1">
                <a:off x="1170170" y="3878160"/>
                <a:ext cx="2141119" cy="620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3" idx="3"/>
                <a:endCxn id="55" idx="0"/>
              </p:cNvCxnSpPr>
              <p:nvPr/>
            </p:nvCxnSpPr>
            <p:spPr>
              <a:xfrm>
                <a:off x="3851289" y="3878160"/>
                <a:ext cx="1985119" cy="6335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5" idx="2"/>
                <a:endCxn id="54" idx="1"/>
              </p:cNvCxnSpPr>
              <p:nvPr/>
            </p:nvCxnSpPr>
            <p:spPr>
              <a:xfrm>
                <a:off x="1170170" y="4941594"/>
                <a:ext cx="2177806" cy="5846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4" idx="3"/>
                <a:endCxn id="55" idx="2"/>
              </p:cNvCxnSpPr>
              <p:nvPr/>
            </p:nvCxnSpPr>
            <p:spPr>
              <a:xfrm flipV="1">
                <a:off x="3887976" y="4954544"/>
                <a:ext cx="1948432" cy="5717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439725" y="4484489"/>
                <a:ext cx="455574" cy="369332"/>
              </a:xfrm>
              <a:prstGeom prst="rect">
                <a:avLst/>
              </a:prstGeom>
              <a:noFill/>
            </p:spPr>
            <p:txBody>
              <a:bodyPr wrap="none" rtlCol="0">
                <a:spAutoFit/>
              </a:bodyPr>
              <a:lstStyle/>
              <a:p>
                <a:pPr fontAlgn="ctr"/>
                <a:r>
                  <a:rPr lang="en-US" dirty="0">
                    <a:latin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3387970" y="3290073"/>
                <a:ext cx="455574" cy="369332"/>
              </a:xfrm>
              <a:prstGeom prst="rect">
                <a:avLst/>
              </a:prstGeom>
              <a:noFill/>
            </p:spPr>
            <p:txBody>
              <a:bodyPr wrap="none" rtlCol="0">
                <a:spAutoFit/>
              </a:bodyPr>
              <a:lstStyle/>
              <a:p>
                <a:pPr fontAlgn="ctr"/>
                <a:r>
                  <a:rPr lang="en-US" dirty="0">
                    <a:latin typeface="Huawei Sans" panose="020C0503030203020204" pitchFamily="34" charset="0"/>
                  </a:rPr>
                  <a:t>R2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3387970" y="5704856"/>
                <a:ext cx="455574" cy="369332"/>
              </a:xfrm>
              <a:prstGeom prst="rect">
                <a:avLst/>
              </a:prstGeom>
              <a:noFill/>
            </p:spPr>
            <p:txBody>
              <a:bodyPr wrap="none" rtlCol="0">
                <a:spAutoFit/>
              </a:bodyPr>
              <a:lstStyle/>
              <a:p>
                <a:pPr fontAlgn="ctr"/>
                <a:r>
                  <a:rPr lang="en-US" dirty="0">
                    <a:latin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6048082" y="4514880"/>
                <a:ext cx="455574" cy="369332"/>
              </a:xfrm>
              <a:prstGeom prst="rect">
                <a:avLst/>
              </a:prstGeom>
              <a:noFill/>
            </p:spPr>
            <p:txBody>
              <a:bodyPr wrap="none" rtlCol="0">
                <a:spAutoFit/>
              </a:bodyPr>
              <a:lstStyle/>
              <a:p>
                <a:pPr fontAlgn="ctr"/>
                <a:r>
                  <a:rPr lang="en-US" dirty="0">
                    <a:latin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 name="文本框 27"/>
            <p:cNvSpPr txBox="1"/>
            <p:nvPr/>
          </p:nvSpPr>
          <p:spPr>
            <a:xfrm>
              <a:off x="508366" y="4244926"/>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508366" y="5072995"/>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rot="20628252">
              <a:off x="1512252" y="4002827"/>
              <a:ext cx="623889"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rot="857740">
              <a:off x="1509200" y="5307437"/>
              <a:ext cx="710451"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2259501" y="3725888"/>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486995" y="371025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2292258" y="5605319"/>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3519752" y="558968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5249357" y="4296770"/>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5263411" y="503330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rot="1086667">
              <a:off x="4267602" y="4016317"/>
              <a:ext cx="623889"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rot="20630167">
              <a:off x="4243934" y="5297448"/>
              <a:ext cx="710451"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任意多边形 63"/>
          <p:cNvSpPr/>
          <p:nvPr/>
        </p:nvSpPr>
        <p:spPr>
          <a:xfrm>
            <a:off x="1538663" y="3653404"/>
            <a:ext cx="3919728" cy="488456"/>
          </a:xfrm>
          <a:custGeom>
            <a:avLst/>
            <a:gdLst>
              <a:gd name="connsiteX0" fmla="*/ 0 w 2650067"/>
              <a:gd name="connsiteY0" fmla="*/ 0 h 16933"/>
              <a:gd name="connsiteX1" fmla="*/ 2650067 w 2650067"/>
              <a:gd name="connsiteY1" fmla="*/ 16933 h 16933"/>
              <a:gd name="connsiteX0" fmla="*/ 0 w 2650067"/>
              <a:gd name="connsiteY0" fmla="*/ 254040 h 270973"/>
              <a:gd name="connsiteX1" fmla="*/ 2650067 w 2650067"/>
              <a:gd name="connsiteY1" fmla="*/ 270973 h 270973"/>
              <a:gd name="connsiteX0" fmla="*/ 0 w 2650067"/>
              <a:gd name="connsiteY0" fmla="*/ 409246 h 426179"/>
              <a:gd name="connsiteX1" fmla="*/ 2650067 w 2650067"/>
              <a:gd name="connsiteY1" fmla="*/ 426179 h 426179"/>
              <a:gd name="connsiteX0" fmla="*/ 0 w 2650067"/>
              <a:gd name="connsiteY0" fmla="*/ 353895 h 370828"/>
              <a:gd name="connsiteX1" fmla="*/ 2650067 w 2650067"/>
              <a:gd name="connsiteY1" fmla="*/ 370828 h 370828"/>
              <a:gd name="connsiteX0" fmla="*/ 0 w 2650067"/>
              <a:gd name="connsiteY0" fmla="*/ 288806 h 305739"/>
              <a:gd name="connsiteX1" fmla="*/ 2650067 w 2650067"/>
              <a:gd name="connsiteY1" fmla="*/ 305739 h 305739"/>
              <a:gd name="connsiteX0" fmla="*/ 0 w 2929467"/>
              <a:gd name="connsiteY0" fmla="*/ 326828 h 326828"/>
              <a:gd name="connsiteX1" fmla="*/ 2929467 w 2929467"/>
              <a:gd name="connsiteY1" fmla="*/ 267561 h 326828"/>
              <a:gd name="connsiteX0" fmla="*/ 0 w 3352800"/>
              <a:gd name="connsiteY0" fmla="*/ 288806 h 305739"/>
              <a:gd name="connsiteX1" fmla="*/ 3352800 w 3352800"/>
              <a:gd name="connsiteY1" fmla="*/ 305739 h 305739"/>
              <a:gd name="connsiteX0" fmla="*/ 0 w 3352800"/>
              <a:gd name="connsiteY0" fmla="*/ 364442 h 381375"/>
              <a:gd name="connsiteX1" fmla="*/ 3352800 w 3352800"/>
              <a:gd name="connsiteY1" fmla="*/ 381375 h 381375"/>
              <a:gd name="connsiteX0" fmla="*/ 0 w 3352800"/>
              <a:gd name="connsiteY0" fmla="*/ 392505 h 409438"/>
              <a:gd name="connsiteX1" fmla="*/ 3352800 w 3352800"/>
              <a:gd name="connsiteY1" fmla="*/ 409438 h 409438"/>
              <a:gd name="connsiteX0" fmla="*/ 0 w 3727704"/>
              <a:gd name="connsiteY0" fmla="*/ 440010 h 440010"/>
              <a:gd name="connsiteX1" fmla="*/ 3727704 w 3727704"/>
              <a:gd name="connsiteY1" fmla="*/ 356359 h 440010"/>
              <a:gd name="connsiteX0" fmla="*/ 0 w 3910584"/>
              <a:gd name="connsiteY0" fmla="*/ 426355 h 426355"/>
              <a:gd name="connsiteX1" fmla="*/ 3910584 w 3910584"/>
              <a:gd name="connsiteY1" fmla="*/ 370136 h 426355"/>
              <a:gd name="connsiteX0" fmla="*/ 0 w 3919728"/>
              <a:gd name="connsiteY0" fmla="*/ 396536 h 404325"/>
              <a:gd name="connsiteX1" fmla="*/ 3919728 w 3919728"/>
              <a:gd name="connsiteY1" fmla="*/ 404325 h 404325"/>
              <a:gd name="connsiteX0" fmla="*/ 0 w 3919728"/>
              <a:gd name="connsiteY0" fmla="*/ 429891 h 437680"/>
              <a:gd name="connsiteX1" fmla="*/ 3919728 w 3919728"/>
              <a:gd name="connsiteY1" fmla="*/ 437680 h 437680"/>
              <a:gd name="connsiteX0" fmla="*/ 0 w 3919728"/>
              <a:gd name="connsiteY0" fmla="*/ 480667 h 488456"/>
              <a:gd name="connsiteX1" fmla="*/ 3919728 w 3919728"/>
              <a:gd name="connsiteY1" fmla="*/ 488456 h 488456"/>
            </a:gdLst>
            <a:ahLst/>
            <a:cxnLst>
              <a:cxn ang="0">
                <a:pos x="connsiteX0" y="connsiteY0"/>
              </a:cxn>
              <a:cxn ang="0">
                <a:pos x="connsiteX1" y="connsiteY1"/>
              </a:cxn>
            </a:cxnLst>
            <a:rect l="l" t="t" r="r" b="b"/>
            <a:pathLst>
              <a:path w="3919728" h="488456">
                <a:moveTo>
                  <a:pt x="0" y="480667"/>
                </a:moveTo>
                <a:cubicBezTo>
                  <a:pt x="947025" y="-205584"/>
                  <a:pt x="3001828" y="-115612"/>
                  <a:pt x="3919728" y="488456"/>
                </a:cubicBezTo>
              </a:path>
            </a:pathLst>
          </a:custGeom>
          <a:noFill/>
          <a:ln w="19050">
            <a:solidFill>
              <a:srgbClr val="00B0F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任意多边形 64"/>
          <p:cNvSpPr/>
          <p:nvPr/>
        </p:nvSpPr>
        <p:spPr>
          <a:xfrm flipV="1">
            <a:off x="1551454" y="4315359"/>
            <a:ext cx="3919728" cy="414765"/>
          </a:xfrm>
          <a:custGeom>
            <a:avLst/>
            <a:gdLst>
              <a:gd name="connsiteX0" fmla="*/ 0 w 2650067"/>
              <a:gd name="connsiteY0" fmla="*/ 0 h 16933"/>
              <a:gd name="connsiteX1" fmla="*/ 2650067 w 2650067"/>
              <a:gd name="connsiteY1" fmla="*/ 16933 h 16933"/>
              <a:gd name="connsiteX0" fmla="*/ 0 w 2650067"/>
              <a:gd name="connsiteY0" fmla="*/ 254040 h 270973"/>
              <a:gd name="connsiteX1" fmla="*/ 2650067 w 2650067"/>
              <a:gd name="connsiteY1" fmla="*/ 270973 h 270973"/>
              <a:gd name="connsiteX0" fmla="*/ 0 w 2650067"/>
              <a:gd name="connsiteY0" fmla="*/ 409246 h 426179"/>
              <a:gd name="connsiteX1" fmla="*/ 2650067 w 2650067"/>
              <a:gd name="connsiteY1" fmla="*/ 426179 h 426179"/>
              <a:gd name="connsiteX0" fmla="*/ 0 w 2650067"/>
              <a:gd name="connsiteY0" fmla="*/ 353895 h 370828"/>
              <a:gd name="connsiteX1" fmla="*/ 2650067 w 2650067"/>
              <a:gd name="connsiteY1" fmla="*/ 370828 h 370828"/>
              <a:gd name="connsiteX0" fmla="*/ 0 w 2650067"/>
              <a:gd name="connsiteY0" fmla="*/ 288806 h 305739"/>
              <a:gd name="connsiteX1" fmla="*/ 2650067 w 2650067"/>
              <a:gd name="connsiteY1" fmla="*/ 305739 h 305739"/>
              <a:gd name="connsiteX0" fmla="*/ 0 w 2929467"/>
              <a:gd name="connsiteY0" fmla="*/ 326828 h 326828"/>
              <a:gd name="connsiteX1" fmla="*/ 2929467 w 2929467"/>
              <a:gd name="connsiteY1" fmla="*/ 267561 h 326828"/>
              <a:gd name="connsiteX0" fmla="*/ 0 w 3352800"/>
              <a:gd name="connsiteY0" fmla="*/ 288806 h 305739"/>
              <a:gd name="connsiteX1" fmla="*/ 3352800 w 3352800"/>
              <a:gd name="connsiteY1" fmla="*/ 305739 h 305739"/>
              <a:gd name="connsiteX0" fmla="*/ 0 w 3352800"/>
              <a:gd name="connsiteY0" fmla="*/ 364442 h 381375"/>
              <a:gd name="connsiteX1" fmla="*/ 3352800 w 3352800"/>
              <a:gd name="connsiteY1" fmla="*/ 381375 h 381375"/>
              <a:gd name="connsiteX0" fmla="*/ 0 w 3352800"/>
              <a:gd name="connsiteY0" fmla="*/ 392505 h 409438"/>
              <a:gd name="connsiteX1" fmla="*/ 3352800 w 3352800"/>
              <a:gd name="connsiteY1" fmla="*/ 409438 h 409438"/>
              <a:gd name="connsiteX0" fmla="*/ 0 w 3727704"/>
              <a:gd name="connsiteY0" fmla="*/ 440010 h 440010"/>
              <a:gd name="connsiteX1" fmla="*/ 3727704 w 3727704"/>
              <a:gd name="connsiteY1" fmla="*/ 356359 h 440010"/>
              <a:gd name="connsiteX0" fmla="*/ 0 w 3910584"/>
              <a:gd name="connsiteY0" fmla="*/ 426355 h 426355"/>
              <a:gd name="connsiteX1" fmla="*/ 3910584 w 3910584"/>
              <a:gd name="connsiteY1" fmla="*/ 370136 h 426355"/>
              <a:gd name="connsiteX0" fmla="*/ 0 w 3919728"/>
              <a:gd name="connsiteY0" fmla="*/ 396536 h 404325"/>
              <a:gd name="connsiteX1" fmla="*/ 3919728 w 3919728"/>
              <a:gd name="connsiteY1" fmla="*/ 404325 h 404325"/>
              <a:gd name="connsiteX0" fmla="*/ 0 w 3919728"/>
              <a:gd name="connsiteY0" fmla="*/ 429891 h 437680"/>
              <a:gd name="connsiteX1" fmla="*/ 3919728 w 3919728"/>
              <a:gd name="connsiteY1" fmla="*/ 437680 h 437680"/>
              <a:gd name="connsiteX0" fmla="*/ 0 w 3919728"/>
              <a:gd name="connsiteY0" fmla="*/ 480667 h 488456"/>
              <a:gd name="connsiteX1" fmla="*/ 3919728 w 3919728"/>
              <a:gd name="connsiteY1" fmla="*/ 488456 h 488456"/>
            </a:gdLst>
            <a:ahLst/>
            <a:cxnLst>
              <a:cxn ang="0">
                <a:pos x="connsiteX0" y="connsiteY0"/>
              </a:cxn>
              <a:cxn ang="0">
                <a:pos x="connsiteX1" y="connsiteY1"/>
              </a:cxn>
            </a:cxnLst>
            <a:rect l="l" t="t" r="r" b="b"/>
            <a:pathLst>
              <a:path w="3919728" h="488456">
                <a:moveTo>
                  <a:pt x="0" y="480667"/>
                </a:moveTo>
                <a:cubicBezTo>
                  <a:pt x="947025" y="-205584"/>
                  <a:pt x="3001828" y="-115612"/>
                  <a:pt x="3919728" y="488456"/>
                </a:cubicBezTo>
              </a:path>
            </a:pathLst>
          </a:custGeom>
          <a:noFill/>
          <a:ln w="19050">
            <a:solidFill>
              <a:srgbClr val="EC7061"/>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rot="2153307">
            <a:off x="4492644" y="3131641"/>
            <a:ext cx="1278684" cy="443218"/>
            <a:chOff x="1368334" y="2617242"/>
            <a:chExt cx="1278684" cy="443218"/>
          </a:xfrm>
        </p:grpSpPr>
        <p:cxnSp>
          <p:nvCxnSpPr>
            <p:cNvPr id="82" name="直接箭头连接符 81"/>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rot="20623830">
              <a:off x="1451431" y="2806544"/>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rot="20623830">
              <a:off x="1515390" y="2617242"/>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p:nvPr/>
        </p:nvGrpSpPr>
        <p:grpSpPr>
          <a:xfrm>
            <a:off x="1323658" y="3049876"/>
            <a:ext cx="1278684" cy="437795"/>
            <a:chOff x="1368334" y="2617241"/>
            <a:chExt cx="1278684" cy="437795"/>
          </a:xfrm>
        </p:grpSpPr>
        <p:cxnSp>
          <p:nvCxnSpPr>
            <p:cNvPr id="87" name="直接箭头连接符 86"/>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rot="20623830">
              <a:off x="1468181" y="2801120"/>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rot="20623830">
              <a:off x="1515391" y="2617241"/>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p:nvPr/>
        </p:nvGrpSpPr>
        <p:grpSpPr>
          <a:xfrm>
            <a:off x="4439233" y="4895295"/>
            <a:ext cx="1278684" cy="419668"/>
            <a:chOff x="1368334" y="2819717"/>
            <a:chExt cx="1278684" cy="419668"/>
          </a:xfrm>
        </p:grpSpPr>
        <p:cxnSp>
          <p:nvCxnSpPr>
            <p:cNvPr id="92" name="直接箭头连接符 91"/>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rot="20623830">
              <a:off x="1442295" y="2819717"/>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rot="20623830">
              <a:off x="1648131" y="2993164"/>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 name="组合 19"/>
          <p:cNvGrpSpPr/>
          <p:nvPr/>
        </p:nvGrpSpPr>
        <p:grpSpPr>
          <a:xfrm rot="21425365">
            <a:off x="1345498" y="4932145"/>
            <a:ext cx="1298449" cy="415581"/>
            <a:chOff x="1330859" y="4619954"/>
            <a:chExt cx="1298449" cy="415581"/>
          </a:xfrm>
        </p:grpSpPr>
        <p:cxnSp>
          <p:nvCxnSpPr>
            <p:cNvPr id="97" name="直接箭头连接符 96"/>
            <p:cNvCxnSpPr/>
            <p:nvPr/>
          </p:nvCxnSpPr>
          <p:spPr>
            <a:xfrm rot="1071904">
              <a:off x="1330859" y="4835620"/>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rot="1071904">
              <a:off x="1405593" y="466629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rot="1071904">
              <a:off x="1457950" y="4619954"/>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rot="1071904">
              <a:off x="1471473" y="4789314"/>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06632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1031295" y="4957156"/>
            <a:ext cx="10717793" cy="831600"/>
          </a:xfrm>
        </p:spPr>
        <p:txBody>
          <a:bodyPr/>
          <a:lstStyle/>
          <a:p>
            <a:pPr fontAlgn="ctr"/>
            <a:r>
              <a:rPr lang="en-US" dirty="0">
                <a:latin typeface="Huawei Sans" panose="020C0503030203020204" pitchFamily="34" charset="0"/>
              </a:rPr>
              <a:t>BFD Implementation and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Text Placeholder 2">
            <a:extLst>
              <a:ext uri="{FF2B5EF4-FFF2-40B4-BE49-F238E27FC236}">
                <a16:creationId xmlns:a16="http://schemas.microsoft.com/office/drawing/2014/main" id="{F522E209-CE64-4B4A-87D6-FF8D9C9B9F1E}"/>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444034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800" dirty="0">
                <a:latin typeface="Huawei Sans" panose="020C0503030203020204" pitchFamily="34" charset="0"/>
              </a:rPr>
              <a:t>After the BFD session is set up, devices periodically send BFD packets. If a device does not receive a response within a specified detection period, the device considers the forwarding path faulty. BFD will then notify the upper-layer application for processing.</a:t>
            </a:r>
          </a:p>
        </p:txBody>
      </p:sp>
      <p:sp>
        <p:nvSpPr>
          <p:cNvPr id="3" name="标题 2"/>
          <p:cNvSpPr>
            <a:spLocks noGrp="1"/>
          </p:cNvSpPr>
          <p:nvPr>
            <p:ph type="title"/>
          </p:nvPr>
        </p:nvSpPr>
        <p:spPr/>
        <p:txBody>
          <a:bodyPr/>
          <a:lstStyle/>
          <a:p>
            <a:pPr fontAlgn="ctr"/>
            <a:r>
              <a:rPr lang="en-US" dirty="0">
                <a:latin typeface="Huawei Sans" panose="020C0503030203020204" pitchFamily="34" charset="0"/>
              </a:rPr>
              <a:t>BFD for OSPF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p:cNvSpPr/>
          <p:nvPr/>
        </p:nvSpPr>
        <p:spPr>
          <a:xfrm>
            <a:off x="6640475" y="3004988"/>
            <a:ext cx="4939204" cy="2567106"/>
          </a:xfrm>
          <a:prstGeom prst="roundRect">
            <a:avLst>
              <a:gd name="adj" fmla="val 87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72000" tIns="0" rIns="0" bIns="0" numCol="1" spcCol="0" rtlCol="0" fromWordArt="0" anchor="ctr" anchorCtr="0" forceAA="0" compatLnSpc="1">
            <a:prstTxWarp prst="textNoShape">
              <a:avLst/>
            </a:prstTxWarp>
            <a:noAutofit/>
          </a:bodyPr>
          <a:lstStyle/>
          <a:p>
            <a:pPr marL="342900" indent="-342900" fontAlgn="ctr">
              <a:lnSpc>
                <a:spcPts val="2600"/>
              </a:lnSpc>
              <a:buFont typeface="+mj-lt"/>
              <a:buAutoNum type="arabicPeriod"/>
            </a:pPr>
            <a:r>
              <a:rPr lang="en-US" sz="1600" dirty="0">
                <a:solidFill>
                  <a:srgbClr val="1D1D1A"/>
                </a:solidFill>
                <a:latin typeface="Huawei Sans" panose="020C0503030203020204" pitchFamily="34" charset="0"/>
              </a:rPr>
              <a:t>When the link between R1 and R2 fails, BFD quickly detects the fault. The BFD session goes Down and BFD notifies R1.</a:t>
            </a:r>
          </a:p>
          <a:p>
            <a:pPr marL="342900" indent="-342900" fontAlgn="ctr">
              <a:lnSpc>
                <a:spcPts val="2600"/>
              </a:lnSpc>
              <a:buFont typeface="+mj-lt"/>
              <a:buAutoNum type="arabicPeriod"/>
            </a:pPr>
            <a:r>
              <a:rPr lang="en-US" sz="1600" dirty="0">
                <a:solidFill>
                  <a:srgbClr val="1D1D1A"/>
                </a:solidFill>
                <a:latin typeface="Huawei Sans" panose="020C0503030203020204" pitchFamily="34" charset="0"/>
              </a:rPr>
              <a:t>R1 processes the neighbor Down event and notifies the local OSPF process that the neighbor is unreachable. Then R1 recalculates the route and sends the route to R4 through R3.</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379574" y="2766917"/>
            <a:ext cx="6063931" cy="2784115"/>
            <a:chOff x="108188" y="3366449"/>
            <a:chExt cx="6063931" cy="2784115"/>
          </a:xfrm>
        </p:grpSpPr>
        <p:grpSp>
          <p:nvGrpSpPr>
            <p:cNvPr id="31" name="组合 30"/>
            <p:cNvGrpSpPr/>
            <p:nvPr/>
          </p:nvGrpSpPr>
          <p:grpSpPr>
            <a:xfrm>
              <a:off x="108188" y="3366449"/>
              <a:ext cx="6063931" cy="2784115"/>
              <a:chOff x="439725" y="3290073"/>
              <a:chExt cx="6063931" cy="2784115"/>
            </a:xfrm>
          </p:grpSpPr>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0170" y="4498794"/>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1289" y="3656760"/>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47976" y="5304858"/>
                <a:ext cx="540000" cy="442800"/>
              </a:xfrm>
              <a:prstGeom prst="rect">
                <a:avLst/>
              </a:prstGeom>
            </p:spPr>
          </p:pic>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66408" y="4511744"/>
                <a:ext cx="540000" cy="442800"/>
              </a:xfrm>
              <a:prstGeom prst="rect">
                <a:avLst/>
              </a:prstGeom>
            </p:spPr>
          </p:pic>
          <p:cxnSp>
            <p:nvCxnSpPr>
              <p:cNvPr id="73" name="直接连接符 72"/>
              <p:cNvCxnSpPr>
                <a:stCxn id="66" idx="0"/>
                <a:endCxn id="70" idx="1"/>
              </p:cNvCxnSpPr>
              <p:nvPr/>
            </p:nvCxnSpPr>
            <p:spPr>
              <a:xfrm flipV="1">
                <a:off x="1170170" y="3878160"/>
                <a:ext cx="2141119" cy="620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0" idx="3"/>
                <a:endCxn id="72" idx="0"/>
              </p:cNvCxnSpPr>
              <p:nvPr/>
            </p:nvCxnSpPr>
            <p:spPr>
              <a:xfrm>
                <a:off x="3851289" y="3878160"/>
                <a:ext cx="1985119" cy="6335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6" idx="2"/>
                <a:endCxn id="71" idx="1"/>
              </p:cNvCxnSpPr>
              <p:nvPr/>
            </p:nvCxnSpPr>
            <p:spPr>
              <a:xfrm>
                <a:off x="1170170" y="4941594"/>
                <a:ext cx="2177806" cy="5846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1" idx="3"/>
                <a:endCxn id="72" idx="2"/>
              </p:cNvCxnSpPr>
              <p:nvPr/>
            </p:nvCxnSpPr>
            <p:spPr>
              <a:xfrm flipV="1">
                <a:off x="3887976" y="4954544"/>
                <a:ext cx="1948432" cy="5717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439725" y="4484489"/>
                <a:ext cx="455574" cy="369332"/>
              </a:xfrm>
              <a:prstGeom prst="rect">
                <a:avLst/>
              </a:prstGeom>
              <a:noFill/>
            </p:spPr>
            <p:txBody>
              <a:bodyPr wrap="none" rtlCol="0">
                <a:spAutoFit/>
              </a:bodyPr>
              <a:lstStyle/>
              <a:p>
                <a:pPr fontAlgn="ctr"/>
                <a:r>
                  <a:rPr lang="en-US" dirty="0">
                    <a:latin typeface="Huawei Sans" panose="020C0503030203020204" pitchFamily="34" charset="0"/>
                  </a:rPr>
                  <a:t>R1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3387970" y="3290073"/>
                <a:ext cx="455574" cy="369332"/>
              </a:xfrm>
              <a:prstGeom prst="rect">
                <a:avLst/>
              </a:prstGeom>
              <a:noFill/>
            </p:spPr>
            <p:txBody>
              <a:bodyPr wrap="none" rtlCol="0">
                <a:spAutoFit/>
              </a:bodyPr>
              <a:lstStyle/>
              <a:p>
                <a:pPr fontAlgn="ctr"/>
                <a:r>
                  <a:rPr lang="en-US" dirty="0">
                    <a:latin typeface="Huawei Sans" panose="020C0503030203020204" pitchFamily="34" charset="0"/>
                  </a:rPr>
                  <a:t>R2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3387970" y="5704856"/>
                <a:ext cx="455574" cy="369332"/>
              </a:xfrm>
              <a:prstGeom prst="rect">
                <a:avLst/>
              </a:prstGeom>
              <a:noFill/>
            </p:spPr>
            <p:txBody>
              <a:bodyPr wrap="none" rtlCol="0">
                <a:spAutoFit/>
              </a:bodyPr>
              <a:lstStyle/>
              <a:p>
                <a:pPr fontAlgn="ctr"/>
                <a:r>
                  <a:rPr lang="en-US" dirty="0">
                    <a:latin typeface="Huawei Sans" panose="020C0503030203020204" pitchFamily="34" charset="0"/>
                  </a:rPr>
                  <a:t>R3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6048082" y="4514880"/>
                <a:ext cx="455574" cy="369332"/>
              </a:xfrm>
              <a:prstGeom prst="rect">
                <a:avLst/>
              </a:prstGeom>
              <a:noFill/>
            </p:spPr>
            <p:txBody>
              <a:bodyPr wrap="none" rtlCol="0">
                <a:spAutoFit/>
              </a:bodyPr>
              <a:lstStyle/>
              <a:p>
                <a:pPr fontAlgn="ctr"/>
                <a:r>
                  <a:rPr lang="en-US" dirty="0">
                    <a:latin typeface="Huawei Sans" panose="020C0503030203020204" pitchFamily="34" charset="0"/>
                  </a:rPr>
                  <a:t>R4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文本框 31"/>
            <p:cNvSpPr txBox="1"/>
            <p:nvPr/>
          </p:nvSpPr>
          <p:spPr>
            <a:xfrm>
              <a:off x="508366" y="4244926"/>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508366" y="5072995"/>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rot="20628252">
              <a:off x="1512252" y="4002827"/>
              <a:ext cx="623889"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rot="857740">
              <a:off x="1509200" y="5307437"/>
              <a:ext cx="710451"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2259501" y="3725888"/>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3486995" y="371025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2292258" y="5605319"/>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3519752" y="558968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5249357" y="4296770"/>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5263411" y="503330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rot="1086667">
              <a:off x="4267602" y="4016317"/>
              <a:ext cx="623889"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rot="20630167">
              <a:off x="4243934" y="5297448"/>
              <a:ext cx="710451" cy="276999"/>
            </a:xfrm>
            <a:prstGeom prst="rect">
              <a:avLst/>
            </a:prstGeom>
            <a:noFill/>
          </p:spPr>
          <p:txBody>
            <a:bodyPr wrap="none" rtlCol="0">
              <a:spAutoFit/>
            </a:bodyPr>
            <a:lstStyle/>
            <a:p>
              <a:pPr fontAlgn="ctr"/>
              <a:r>
                <a:rPr lang="en-US" sz="1200" dirty="0">
                  <a:solidFill>
                    <a:srgbClr val="EC7061"/>
                  </a:solidFill>
                  <a:latin typeface="Huawei Sans" panose="020C0503030203020204" pitchFamily="34" charset="0"/>
                </a:rPr>
                <a:t>Cost 10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任意多边形 80"/>
          <p:cNvSpPr/>
          <p:nvPr/>
        </p:nvSpPr>
        <p:spPr>
          <a:xfrm>
            <a:off x="1533641" y="3626586"/>
            <a:ext cx="3919728" cy="488456"/>
          </a:xfrm>
          <a:custGeom>
            <a:avLst/>
            <a:gdLst>
              <a:gd name="connsiteX0" fmla="*/ 0 w 2650067"/>
              <a:gd name="connsiteY0" fmla="*/ 0 h 16933"/>
              <a:gd name="connsiteX1" fmla="*/ 2650067 w 2650067"/>
              <a:gd name="connsiteY1" fmla="*/ 16933 h 16933"/>
              <a:gd name="connsiteX0" fmla="*/ 0 w 2650067"/>
              <a:gd name="connsiteY0" fmla="*/ 254040 h 270973"/>
              <a:gd name="connsiteX1" fmla="*/ 2650067 w 2650067"/>
              <a:gd name="connsiteY1" fmla="*/ 270973 h 270973"/>
              <a:gd name="connsiteX0" fmla="*/ 0 w 2650067"/>
              <a:gd name="connsiteY0" fmla="*/ 409246 h 426179"/>
              <a:gd name="connsiteX1" fmla="*/ 2650067 w 2650067"/>
              <a:gd name="connsiteY1" fmla="*/ 426179 h 426179"/>
              <a:gd name="connsiteX0" fmla="*/ 0 w 2650067"/>
              <a:gd name="connsiteY0" fmla="*/ 353895 h 370828"/>
              <a:gd name="connsiteX1" fmla="*/ 2650067 w 2650067"/>
              <a:gd name="connsiteY1" fmla="*/ 370828 h 370828"/>
              <a:gd name="connsiteX0" fmla="*/ 0 w 2650067"/>
              <a:gd name="connsiteY0" fmla="*/ 288806 h 305739"/>
              <a:gd name="connsiteX1" fmla="*/ 2650067 w 2650067"/>
              <a:gd name="connsiteY1" fmla="*/ 305739 h 305739"/>
              <a:gd name="connsiteX0" fmla="*/ 0 w 2929467"/>
              <a:gd name="connsiteY0" fmla="*/ 326828 h 326828"/>
              <a:gd name="connsiteX1" fmla="*/ 2929467 w 2929467"/>
              <a:gd name="connsiteY1" fmla="*/ 267561 h 326828"/>
              <a:gd name="connsiteX0" fmla="*/ 0 w 3352800"/>
              <a:gd name="connsiteY0" fmla="*/ 288806 h 305739"/>
              <a:gd name="connsiteX1" fmla="*/ 3352800 w 3352800"/>
              <a:gd name="connsiteY1" fmla="*/ 305739 h 305739"/>
              <a:gd name="connsiteX0" fmla="*/ 0 w 3352800"/>
              <a:gd name="connsiteY0" fmla="*/ 364442 h 381375"/>
              <a:gd name="connsiteX1" fmla="*/ 3352800 w 3352800"/>
              <a:gd name="connsiteY1" fmla="*/ 381375 h 381375"/>
              <a:gd name="connsiteX0" fmla="*/ 0 w 3352800"/>
              <a:gd name="connsiteY0" fmla="*/ 392505 h 409438"/>
              <a:gd name="connsiteX1" fmla="*/ 3352800 w 3352800"/>
              <a:gd name="connsiteY1" fmla="*/ 409438 h 409438"/>
              <a:gd name="connsiteX0" fmla="*/ 0 w 3727704"/>
              <a:gd name="connsiteY0" fmla="*/ 440010 h 440010"/>
              <a:gd name="connsiteX1" fmla="*/ 3727704 w 3727704"/>
              <a:gd name="connsiteY1" fmla="*/ 356359 h 440010"/>
              <a:gd name="connsiteX0" fmla="*/ 0 w 3910584"/>
              <a:gd name="connsiteY0" fmla="*/ 426355 h 426355"/>
              <a:gd name="connsiteX1" fmla="*/ 3910584 w 3910584"/>
              <a:gd name="connsiteY1" fmla="*/ 370136 h 426355"/>
              <a:gd name="connsiteX0" fmla="*/ 0 w 3919728"/>
              <a:gd name="connsiteY0" fmla="*/ 396536 h 404325"/>
              <a:gd name="connsiteX1" fmla="*/ 3919728 w 3919728"/>
              <a:gd name="connsiteY1" fmla="*/ 404325 h 404325"/>
              <a:gd name="connsiteX0" fmla="*/ 0 w 3919728"/>
              <a:gd name="connsiteY0" fmla="*/ 429891 h 437680"/>
              <a:gd name="connsiteX1" fmla="*/ 3919728 w 3919728"/>
              <a:gd name="connsiteY1" fmla="*/ 437680 h 437680"/>
              <a:gd name="connsiteX0" fmla="*/ 0 w 3919728"/>
              <a:gd name="connsiteY0" fmla="*/ 480667 h 488456"/>
              <a:gd name="connsiteX1" fmla="*/ 3919728 w 3919728"/>
              <a:gd name="connsiteY1" fmla="*/ 488456 h 488456"/>
            </a:gdLst>
            <a:ahLst/>
            <a:cxnLst>
              <a:cxn ang="0">
                <a:pos x="connsiteX0" y="connsiteY0"/>
              </a:cxn>
              <a:cxn ang="0">
                <a:pos x="connsiteX1" y="connsiteY1"/>
              </a:cxn>
            </a:cxnLst>
            <a:rect l="l" t="t" r="r" b="b"/>
            <a:pathLst>
              <a:path w="3919728" h="488456">
                <a:moveTo>
                  <a:pt x="0" y="480667"/>
                </a:moveTo>
                <a:cubicBezTo>
                  <a:pt x="947025" y="-205584"/>
                  <a:pt x="3001828" y="-115612"/>
                  <a:pt x="3919728" y="488456"/>
                </a:cubicBezTo>
              </a:path>
            </a:pathLst>
          </a:custGeom>
          <a:noFill/>
          <a:ln w="19050">
            <a:solidFill>
              <a:srgbClr val="00B0F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flipV="1">
            <a:off x="1546432" y="4288541"/>
            <a:ext cx="3919728" cy="414765"/>
          </a:xfrm>
          <a:custGeom>
            <a:avLst/>
            <a:gdLst>
              <a:gd name="connsiteX0" fmla="*/ 0 w 2650067"/>
              <a:gd name="connsiteY0" fmla="*/ 0 h 16933"/>
              <a:gd name="connsiteX1" fmla="*/ 2650067 w 2650067"/>
              <a:gd name="connsiteY1" fmla="*/ 16933 h 16933"/>
              <a:gd name="connsiteX0" fmla="*/ 0 w 2650067"/>
              <a:gd name="connsiteY0" fmla="*/ 254040 h 270973"/>
              <a:gd name="connsiteX1" fmla="*/ 2650067 w 2650067"/>
              <a:gd name="connsiteY1" fmla="*/ 270973 h 270973"/>
              <a:gd name="connsiteX0" fmla="*/ 0 w 2650067"/>
              <a:gd name="connsiteY0" fmla="*/ 409246 h 426179"/>
              <a:gd name="connsiteX1" fmla="*/ 2650067 w 2650067"/>
              <a:gd name="connsiteY1" fmla="*/ 426179 h 426179"/>
              <a:gd name="connsiteX0" fmla="*/ 0 w 2650067"/>
              <a:gd name="connsiteY0" fmla="*/ 353895 h 370828"/>
              <a:gd name="connsiteX1" fmla="*/ 2650067 w 2650067"/>
              <a:gd name="connsiteY1" fmla="*/ 370828 h 370828"/>
              <a:gd name="connsiteX0" fmla="*/ 0 w 2650067"/>
              <a:gd name="connsiteY0" fmla="*/ 288806 h 305739"/>
              <a:gd name="connsiteX1" fmla="*/ 2650067 w 2650067"/>
              <a:gd name="connsiteY1" fmla="*/ 305739 h 305739"/>
              <a:gd name="connsiteX0" fmla="*/ 0 w 2929467"/>
              <a:gd name="connsiteY0" fmla="*/ 326828 h 326828"/>
              <a:gd name="connsiteX1" fmla="*/ 2929467 w 2929467"/>
              <a:gd name="connsiteY1" fmla="*/ 267561 h 326828"/>
              <a:gd name="connsiteX0" fmla="*/ 0 w 3352800"/>
              <a:gd name="connsiteY0" fmla="*/ 288806 h 305739"/>
              <a:gd name="connsiteX1" fmla="*/ 3352800 w 3352800"/>
              <a:gd name="connsiteY1" fmla="*/ 305739 h 305739"/>
              <a:gd name="connsiteX0" fmla="*/ 0 w 3352800"/>
              <a:gd name="connsiteY0" fmla="*/ 364442 h 381375"/>
              <a:gd name="connsiteX1" fmla="*/ 3352800 w 3352800"/>
              <a:gd name="connsiteY1" fmla="*/ 381375 h 381375"/>
              <a:gd name="connsiteX0" fmla="*/ 0 w 3352800"/>
              <a:gd name="connsiteY0" fmla="*/ 392505 h 409438"/>
              <a:gd name="connsiteX1" fmla="*/ 3352800 w 3352800"/>
              <a:gd name="connsiteY1" fmla="*/ 409438 h 409438"/>
              <a:gd name="connsiteX0" fmla="*/ 0 w 3727704"/>
              <a:gd name="connsiteY0" fmla="*/ 440010 h 440010"/>
              <a:gd name="connsiteX1" fmla="*/ 3727704 w 3727704"/>
              <a:gd name="connsiteY1" fmla="*/ 356359 h 440010"/>
              <a:gd name="connsiteX0" fmla="*/ 0 w 3910584"/>
              <a:gd name="connsiteY0" fmla="*/ 426355 h 426355"/>
              <a:gd name="connsiteX1" fmla="*/ 3910584 w 3910584"/>
              <a:gd name="connsiteY1" fmla="*/ 370136 h 426355"/>
              <a:gd name="connsiteX0" fmla="*/ 0 w 3919728"/>
              <a:gd name="connsiteY0" fmla="*/ 396536 h 404325"/>
              <a:gd name="connsiteX1" fmla="*/ 3919728 w 3919728"/>
              <a:gd name="connsiteY1" fmla="*/ 404325 h 404325"/>
              <a:gd name="connsiteX0" fmla="*/ 0 w 3919728"/>
              <a:gd name="connsiteY0" fmla="*/ 429891 h 437680"/>
              <a:gd name="connsiteX1" fmla="*/ 3919728 w 3919728"/>
              <a:gd name="connsiteY1" fmla="*/ 437680 h 437680"/>
              <a:gd name="connsiteX0" fmla="*/ 0 w 3919728"/>
              <a:gd name="connsiteY0" fmla="*/ 480667 h 488456"/>
              <a:gd name="connsiteX1" fmla="*/ 3919728 w 3919728"/>
              <a:gd name="connsiteY1" fmla="*/ 488456 h 488456"/>
            </a:gdLst>
            <a:ahLst/>
            <a:cxnLst>
              <a:cxn ang="0">
                <a:pos x="connsiteX0" y="connsiteY0"/>
              </a:cxn>
              <a:cxn ang="0">
                <a:pos x="connsiteX1" y="connsiteY1"/>
              </a:cxn>
            </a:cxnLst>
            <a:rect l="l" t="t" r="r" b="b"/>
            <a:pathLst>
              <a:path w="3919728" h="488456">
                <a:moveTo>
                  <a:pt x="0" y="480667"/>
                </a:moveTo>
                <a:cubicBezTo>
                  <a:pt x="947025" y="-205584"/>
                  <a:pt x="3001828" y="-115612"/>
                  <a:pt x="3919728" y="488456"/>
                </a:cubicBezTo>
              </a:path>
            </a:pathLst>
          </a:custGeom>
          <a:noFill/>
          <a:ln w="19050">
            <a:solidFill>
              <a:srgbClr val="EC7061"/>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p:cNvGrpSpPr/>
          <p:nvPr/>
        </p:nvGrpSpPr>
        <p:grpSpPr>
          <a:xfrm rot="2153307">
            <a:off x="4483098" y="3103359"/>
            <a:ext cx="1278684" cy="458652"/>
            <a:chOff x="1368334" y="2617242"/>
            <a:chExt cx="1278684" cy="458652"/>
          </a:xfrm>
        </p:grpSpPr>
        <p:cxnSp>
          <p:nvCxnSpPr>
            <p:cNvPr id="84" name="直接箭头连接符 83"/>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a:xfrm rot="20623830">
              <a:off x="1462598" y="2821978"/>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rot="20623830">
              <a:off x="1515390" y="2617242"/>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p:nvPr/>
        </p:nvGrpSpPr>
        <p:grpSpPr>
          <a:xfrm>
            <a:off x="1318636" y="3023058"/>
            <a:ext cx="1278684" cy="447320"/>
            <a:chOff x="1368334" y="2617241"/>
            <a:chExt cx="1278684" cy="447320"/>
          </a:xfrm>
        </p:grpSpPr>
        <p:cxnSp>
          <p:nvCxnSpPr>
            <p:cNvPr id="89" name="直接箭头连接符 88"/>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rot="20623830">
              <a:off x="1468181" y="2810645"/>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rot="20623830">
              <a:off x="1515391" y="2617241"/>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3" name="组合 92"/>
          <p:cNvGrpSpPr/>
          <p:nvPr/>
        </p:nvGrpSpPr>
        <p:grpSpPr>
          <a:xfrm>
            <a:off x="4434211" y="4868477"/>
            <a:ext cx="1278684" cy="419668"/>
            <a:chOff x="1368334" y="2819717"/>
            <a:chExt cx="1278684" cy="419668"/>
          </a:xfrm>
        </p:grpSpPr>
        <p:cxnSp>
          <p:nvCxnSpPr>
            <p:cNvPr id="94" name="直接箭头连接符 93"/>
            <p:cNvCxnSpPr/>
            <p:nvPr/>
          </p:nvCxnSpPr>
          <p:spPr>
            <a:xfrm rot="20623830">
              <a:off x="1423303" y="303263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rot="20623830">
              <a:off x="1368334" y="2855906"/>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rot="20623830">
              <a:off x="1442295" y="2819717"/>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rot="20623830">
              <a:off x="1648131" y="2993164"/>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8" name="组合 97"/>
          <p:cNvGrpSpPr/>
          <p:nvPr/>
        </p:nvGrpSpPr>
        <p:grpSpPr>
          <a:xfrm rot="21425365">
            <a:off x="1340718" y="4914834"/>
            <a:ext cx="1298449" cy="406068"/>
            <a:chOff x="1330859" y="4629467"/>
            <a:chExt cx="1298449" cy="406068"/>
          </a:xfrm>
        </p:grpSpPr>
        <p:cxnSp>
          <p:nvCxnSpPr>
            <p:cNvPr id="99" name="直接箭头连接符 98"/>
            <p:cNvCxnSpPr/>
            <p:nvPr/>
          </p:nvCxnSpPr>
          <p:spPr>
            <a:xfrm rot="1071904">
              <a:off x="1330859" y="4835620"/>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a:xfrm rot="1071904">
              <a:off x="1405593" y="4666297"/>
              <a:ext cx="122371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rot="1071904">
              <a:off x="1457467" y="4629467"/>
              <a:ext cx="1117614" cy="253916"/>
            </a:xfrm>
            <a:prstGeom prst="rect">
              <a:avLst/>
            </a:prstGeom>
            <a:noFill/>
          </p:spPr>
          <p:txBody>
            <a:bodyPr wrap="none" rtlCol="0">
              <a:spAutoFit/>
            </a:bodyPr>
            <a:lstStyle/>
            <a:p>
              <a:pPr fontAlgn="ctr"/>
              <a:r>
                <a:rPr lang="en-US" sz="1000" dirty="0">
                  <a:latin typeface="Huawei Sans" panose="020C0503030203020204" pitchFamily="34" charset="0"/>
                </a:rPr>
                <a:t>OSPF Neighbor</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rot="1071904">
              <a:off x="1471473" y="4789314"/>
              <a:ext cx="873957" cy="246221"/>
            </a:xfrm>
            <a:prstGeom prst="rect">
              <a:avLst/>
            </a:prstGeom>
            <a:noFill/>
          </p:spPr>
          <p:txBody>
            <a:bodyPr wrap="none" rtlCol="0">
              <a:spAutoFit/>
            </a:bodyPr>
            <a:lstStyle/>
            <a:p>
              <a:pPr fontAlgn="ctr"/>
              <a:r>
                <a:rPr lang="en-US" sz="1000" dirty="0">
                  <a:latin typeface="Huawei Sans" panose="020C0503030203020204" pitchFamily="34" charset="0"/>
                </a:rPr>
                <a:t>BFD session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3" name="十字形 102"/>
          <p:cNvSpPr/>
          <p:nvPr/>
        </p:nvSpPr>
        <p:spPr>
          <a:xfrm rot="2785165">
            <a:off x="2519602" y="3380609"/>
            <a:ext cx="314163" cy="314163"/>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8215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a:solidFill>
                  <a:schemeClr val="bg1">
                    <a:lumMod val="50000"/>
                  </a:schemeClr>
                </a:solidFill>
                <a:latin typeface="Huawei Sans" panose="020C0503030203020204" pitchFamily="34" charset="0"/>
              </a:rPr>
              <a:t>Introduction to BFD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BFD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BFD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dirty="0">
                <a:latin typeface="Huawei Sans" panose="020C0503030203020204" pitchFamily="34" charset="0"/>
              </a:rPr>
              <a:t>Basic BFD Configurations</a:t>
            </a:r>
          </a:p>
        </p:txBody>
      </p:sp>
    </p:spTree>
    <p:extLst>
      <p:ext uri="{BB962C8B-B14F-4D97-AF65-F5344CB8AC3E}">
        <p14:creationId xmlns:p14="http://schemas.microsoft.com/office/powerpoint/2010/main" val="3903603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fontAlgn="ctr"/>
            <a:r>
              <a:rPr lang="en-US" dirty="0">
                <a:latin typeface="Huawei Sans" panose="020C0503030203020204" pitchFamily="34" charset="0"/>
              </a:rPr>
              <a:t>BFD Configuration Commands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984290" y="1797459"/>
            <a:ext cx="10608699" cy="523220"/>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 </a:t>
            </a:r>
            <a:r>
              <a:rPr lang="en-US" sz="1400" b="1" dirty="0" err="1">
                <a:latin typeface="Huawei Sans" panose="020C0503030203020204" pitchFamily="34" charset="0"/>
              </a:rPr>
              <a:t>bfd</a:t>
            </a:r>
            <a:r>
              <a:rPr lang="en-US" sz="1400" dirty="0">
                <a:latin typeface="Huawei Sans" panose="020C0503030203020204" pitchFamily="34" charset="0"/>
              </a:rPr>
              <a:t> </a:t>
            </a:r>
            <a:r>
              <a:rPr lang="en-US" sz="1400" i="1" dirty="0">
                <a:latin typeface="Huawei Sans" panose="020C0503030203020204" pitchFamily="34" charset="0"/>
              </a:rPr>
              <a:t>session-name</a:t>
            </a:r>
            <a:r>
              <a:rPr lang="en-US" sz="1400" dirty="0">
                <a:latin typeface="Huawei Sans" panose="020C0503030203020204" pitchFamily="34" charset="0"/>
              </a:rPr>
              <a:t> </a:t>
            </a:r>
            <a:r>
              <a:rPr lang="en-US" sz="1400" b="1" dirty="0">
                <a:latin typeface="Huawei Sans" panose="020C0503030203020204" pitchFamily="34" charset="0"/>
              </a:rPr>
              <a:t>bind</a:t>
            </a:r>
            <a:r>
              <a:rPr lang="en-US" sz="1400" dirty="0">
                <a:latin typeface="Huawei Sans" panose="020C0503030203020204" pitchFamily="34" charset="0"/>
              </a:rPr>
              <a:t> </a:t>
            </a:r>
            <a:r>
              <a:rPr lang="en-US" sz="1400" b="1" dirty="0">
                <a:latin typeface="Huawei Sans" panose="020C0503030203020204" pitchFamily="34" charset="0"/>
              </a:rPr>
              <a:t>peer-</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-name</a:t>
            </a:r>
            <a:r>
              <a:rPr lang="en-US" sz="1400" dirty="0">
                <a:latin typeface="Huawei Sans" panose="020C0503030203020204" pitchFamily="34" charset="0"/>
              </a:rPr>
              <a:t> ] </a:t>
            </a:r>
            <a:r>
              <a:rPr lang="en-US" sz="1400" b="1" dirty="0">
                <a:latin typeface="Huawei Sans" panose="020C0503030203020204" pitchFamily="34" charset="0"/>
              </a:rPr>
              <a:t>interface</a:t>
            </a:r>
            <a:r>
              <a:rPr lang="en-US" sz="1400" dirty="0">
                <a:latin typeface="Huawei Sans" panose="020C0503030203020204" pitchFamily="34" charset="0"/>
              </a:rPr>
              <a:t> </a:t>
            </a:r>
            <a:r>
              <a:rPr lang="en-US" sz="1400" i="1" dirty="0">
                <a:latin typeface="Huawei Sans" panose="020C0503030203020204" pitchFamily="34" charset="0"/>
              </a:rPr>
              <a:t>interface-type interface-number</a:t>
            </a:r>
            <a:r>
              <a:rPr lang="en-US" sz="1400" dirty="0">
                <a:latin typeface="Huawei Sans" panose="020C0503030203020204" pitchFamily="34" charset="0"/>
              </a:rPr>
              <a:t> [ </a:t>
            </a:r>
            <a:r>
              <a:rPr lang="en-US" sz="1400" b="1" dirty="0">
                <a:latin typeface="Huawei Sans" panose="020C0503030203020204" pitchFamily="34" charset="0"/>
              </a:rPr>
              <a:t>source-</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636224" y="1365312"/>
            <a:ext cx="11004391" cy="307777"/>
          </a:xfrm>
          <a:prstGeom prst="rect">
            <a:avLst/>
          </a:prstGeom>
        </p:spPr>
        <p:txBody>
          <a:bodyPr wrap="square">
            <a:spAutoFit/>
          </a:bodyPr>
          <a:lstStyle/>
          <a:p>
            <a:pPr marL="342900" indent="-342900" fontAlgn="ctr">
              <a:buFont typeface="+mj-lt"/>
              <a:buAutoNum type="arabicPeriod"/>
            </a:pPr>
            <a:r>
              <a:rPr lang="en-US" sz="1400" dirty="0">
                <a:latin typeface="Huawei Sans" panose="020C0503030203020204" pitchFamily="34" charset="0"/>
              </a:rPr>
              <a:t>Create a BFD session and enter the BFD session view.</a:t>
            </a:r>
          </a:p>
        </p:txBody>
      </p:sp>
      <p:sp>
        <p:nvSpPr>
          <p:cNvPr id="7" name="矩形 6"/>
          <p:cNvSpPr/>
          <p:nvPr/>
        </p:nvSpPr>
        <p:spPr>
          <a:xfrm>
            <a:off x="984290" y="2253788"/>
            <a:ext cx="10608699" cy="1015663"/>
          </a:xfrm>
          <a:prstGeom prst="rect">
            <a:avLst/>
          </a:prstGeom>
        </p:spPr>
        <p:txBody>
          <a:bodyPr wrap="square">
            <a:spAutoFit/>
          </a:bodyPr>
          <a:lstStyle/>
          <a:p>
            <a:pPr fontAlgn="ctr">
              <a:lnSpc>
                <a:spcPts val="2400"/>
              </a:lnSpc>
            </a:pPr>
            <a:r>
              <a:rPr lang="en-US" sz="1400" dirty="0">
                <a:latin typeface="Huawei Sans" panose="020C0503030203020204" pitchFamily="34" charset="0"/>
              </a:rPr>
              <a:t>By default, no BFD session is created. When creating a single-hop BFD session for the first time, you must bind the single-hop BFD session to the peer IP address and local interface. In addition, the configuration of the single-hop BFD session cannot be changed after being created. To </a:t>
            </a:r>
            <a:r>
              <a:rPr lang="en-US" altLang="zh-CN" sz="1400" dirty="0">
                <a:latin typeface="Huawei Sans" panose="020C0503030203020204" pitchFamily="34" charset="0"/>
              </a:rPr>
              <a:t>change</a:t>
            </a:r>
            <a:r>
              <a:rPr lang="en-US" sz="1400" dirty="0">
                <a:latin typeface="Huawei Sans" panose="020C0503030203020204" pitchFamily="34" charset="0"/>
              </a:rPr>
              <a:t> a configured BFD session, delete it and recreate a BFD session.</a:t>
            </a:r>
          </a:p>
        </p:txBody>
      </p:sp>
      <p:sp>
        <p:nvSpPr>
          <p:cNvPr id="8" name="矩形 7"/>
          <p:cNvSpPr/>
          <p:nvPr/>
        </p:nvSpPr>
        <p:spPr>
          <a:xfrm>
            <a:off x="984290" y="3839467"/>
            <a:ext cx="10608699" cy="307777"/>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 </a:t>
            </a:r>
            <a:r>
              <a:rPr lang="en-US" sz="1400" b="1" dirty="0" err="1">
                <a:latin typeface="Huawei Sans" panose="020C0503030203020204" pitchFamily="34" charset="0"/>
              </a:rPr>
              <a:t>bfd</a:t>
            </a:r>
            <a:r>
              <a:rPr lang="en-US" sz="1400" b="1" dirty="0">
                <a:latin typeface="Huawei Sans" panose="020C0503030203020204" pitchFamily="34" charset="0"/>
              </a:rPr>
              <a:t> </a:t>
            </a:r>
            <a:r>
              <a:rPr lang="en-US" sz="1400" i="1" dirty="0">
                <a:latin typeface="Huawei Sans" panose="020C0503030203020204" pitchFamily="34" charset="0"/>
              </a:rPr>
              <a:t>session-name</a:t>
            </a:r>
            <a:r>
              <a:rPr lang="en-US" sz="1400" b="1" dirty="0">
                <a:latin typeface="Huawei Sans" panose="020C0503030203020204" pitchFamily="34" charset="0"/>
              </a:rPr>
              <a:t> bind peer-</a:t>
            </a:r>
            <a:r>
              <a:rPr lang="en-US" sz="1400" b="1" dirty="0" err="1">
                <a:latin typeface="Huawei Sans" panose="020C0503030203020204" pitchFamily="34" charset="0"/>
              </a:rPr>
              <a:t>ip</a:t>
            </a:r>
            <a:r>
              <a:rPr lang="en-US" sz="1400" b="1" dirty="0">
                <a:latin typeface="Huawei Sans" panose="020C0503030203020204" pitchFamily="34" charset="0"/>
              </a:rPr>
              <a:t> default-</a:t>
            </a:r>
            <a:r>
              <a:rPr lang="en-US" sz="1400" b="1" dirty="0" err="1">
                <a:latin typeface="Huawei Sans" panose="020C0503030203020204" pitchFamily="34" charset="0"/>
              </a:rPr>
              <a:t>ip</a:t>
            </a:r>
            <a:r>
              <a:rPr lang="en-US" sz="1400" b="1" dirty="0">
                <a:latin typeface="Huawei Sans" panose="020C0503030203020204" pitchFamily="34" charset="0"/>
              </a:rPr>
              <a:t> interface </a:t>
            </a:r>
            <a:r>
              <a:rPr lang="en-US" sz="1400" i="1" dirty="0">
                <a:latin typeface="Huawei Sans" panose="020C0503030203020204" pitchFamily="34" charset="0"/>
              </a:rPr>
              <a:t>interface-type interface-number </a:t>
            </a:r>
            <a:r>
              <a:rPr lang="en-US" sz="1400" b="1" dirty="0">
                <a:latin typeface="Huawei Sans" panose="020C0503030203020204" pitchFamily="34" charset="0"/>
              </a:rPr>
              <a:t>[ source-</a:t>
            </a:r>
            <a:r>
              <a:rPr lang="en-US" sz="1400" b="1" dirty="0" err="1">
                <a:latin typeface="Huawei Sans" panose="020C0503030203020204" pitchFamily="34" charset="0"/>
              </a:rPr>
              <a:t>ip</a:t>
            </a:r>
            <a:r>
              <a:rPr lang="en-US" sz="1400" b="1"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b="1" dirty="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636225" y="3315617"/>
            <a:ext cx="11089232" cy="307777"/>
          </a:xfrm>
          <a:prstGeom prst="rect">
            <a:avLst/>
          </a:prstGeom>
        </p:spPr>
        <p:txBody>
          <a:bodyPr wrap="square">
            <a:spAutoFit/>
          </a:bodyPr>
          <a:lstStyle/>
          <a:p>
            <a:pPr marL="342900" indent="-342900" fontAlgn="ctr">
              <a:buFont typeface="+mj-lt"/>
              <a:buAutoNum type="arabicPeriod" startAt="2"/>
            </a:pPr>
            <a:r>
              <a:rPr lang="en-US" altLang="zh-CN" sz="1400" dirty="0">
                <a:latin typeface="Huawei Sans" panose="020C0503030203020204" pitchFamily="34" charset="0"/>
              </a:rPr>
              <a:t>Create a BFD session using the multicast address as the peer address, and enter the BFD session view.</a:t>
            </a:r>
            <a:endParaRPr lang="en-US" sz="1400" dirty="0">
              <a:latin typeface="Huawei Sans" panose="020C0503030203020204" pitchFamily="34" charset="0"/>
            </a:endParaRPr>
          </a:p>
        </p:txBody>
      </p:sp>
      <p:sp>
        <p:nvSpPr>
          <p:cNvPr id="16" name="矩形 15"/>
          <p:cNvSpPr/>
          <p:nvPr/>
        </p:nvSpPr>
        <p:spPr>
          <a:xfrm>
            <a:off x="984290" y="4804047"/>
            <a:ext cx="10608699" cy="523220"/>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 </a:t>
            </a:r>
            <a:r>
              <a:rPr lang="en-US" sz="1400" b="1" dirty="0" err="1">
                <a:latin typeface="Huawei Sans" panose="020C0503030203020204" pitchFamily="34" charset="0"/>
              </a:rPr>
              <a:t>bfd</a:t>
            </a:r>
            <a:r>
              <a:rPr lang="en-US" sz="1400" dirty="0">
                <a:latin typeface="Huawei Sans" panose="020C0503030203020204" pitchFamily="34" charset="0"/>
              </a:rPr>
              <a:t> </a:t>
            </a:r>
            <a:r>
              <a:rPr lang="en-US" sz="1400" i="1" dirty="0">
                <a:latin typeface="Huawei Sans" panose="020C0503030203020204" pitchFamily="34" charset="0"/>
              </a:rPr>
              <a:t>session-name</a:t>
            </a:r>
            <a:r>
              <a:rPr lang="en-US" sz="1400" dirty="0">
                <a:latin typeface="Huawei Sans" panose="020C0503030203020204" pitchFamily="34" charset="0"/>
              </a:rPr>
              <a:t> </a:t>
            </a:r>
            <a:r>
              <a:rPr lang="en-US" sz="1400" b="1" dirty="0">
                <a:latin typeface="Huawei Sans" panose="020C0503030203020204" pitchFamily="34" charset="0"/>
              </a:rPr>
              <a:t>bind</a:t>
            </a:r>
            <a:r>
              <a:rPr lang="en-US" sz="1400" dirty="0">
                <a:latin typeface="Huawei Sans" panose="020C0503030203020204" pitchFamily="34" charset="0"/>
              </a:rPr>
              <a:t> </a:t>
            </a:r>
            <a:r>
              <a:rPr lang="en-US" sz="1400" b="1" dirty="0">
                <a:latin typeface="Huawei Sans" panose="020C0503030203020204" pitchFamily="34" charset="0"/>
              </a:rPr>
              <a:t>peer-ipv6</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-name</a:t>
            </a:r>
            <a:r>
              <a:rPr lang="en-US" sz="1400" dirty="0">
                <a:latin typeface="Huawei Sans" panose="020C0503030203020204" pitchFamily="34" charset="0"/>
              </a:rPr>
              <a:t> ] </a:t>
            </a:r>
            <a:r>
              <a:rPr lang="en-US" sz="1400" b="1" dirty="0">
                <a:latin typeface="Huawei Sans" panose="020C0503030203020204" pitchFamily="34" charset="0"/>
              </a:rPr>
              <a:t>interface</a:t>
            </a:r>
            <a:r>
              <a:rPr lang="en-US" sz="1400" dirty="0">
                <a:latin typeface="Huawei Sans" panose="020C0503030203020204" pitchFamily="34" charset="0"/>
              </a:rPr>
              <a:t> </a:t>
            </a:r>
            <a:r>
              <a:rPr lang="en-US" sz="1400" i="1" dirty="0">
                <a:latin typeface="Huawei Sans" panose="020C0503030203020204" pitchFamily="34" charset="0"/>
              </a:rPr>
              <a:t>interface-type interface-number</a:t>
            </a:r>
            <a:r>
              <a:rPr lang="en-US" sz="1400" dirty="0">
                <a:latin typeface="Huawei Sans" panose="020C0503030203020204" pitchFamily="34" charset="0"/>
              </a:rPr>
              <a:t> [ </a:t>
            </a:r>
            <a:r>
              <a:rPr lang="en-US" sz="1400" b="1" dirty="0">
                <a:latin typeface="Huawei Sans" panose="020C0503030203020204" pitchFamily="34" charset="0"/>
              </a:rPr>
              <a:t>source-ipv6</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636225" y="4371900"/>
            <a:ext cx="11004390" cy="307777"/>
          </a:xfrm>
          <a:prstGeom prst="rect">
            <a:avLst/>
          </a:prstGeom>
        </p:spPr>
        <p:txBody>
          <a:bodyPr wrap="square">
            <a:spAutoFit/>
          </a:bodyPr>
          <a:lstStyle/>
          <a:p>
            <a:pPr marL="342900" indent="-342900" fontAlgn="ctr">
              <a:buFont typeface="+mj-lt"/>
              <a:buAutoNum type="arabicPeriod" startAt="3"/>
            </a:pPr>
            <a:r>
              <a:rPr lang="en-US" sz="1400" dirty="0">
                <a:latin typeface="Huawei Sans" panose="020C0503030203020204" pitchFamily="34" charset="0"/>
              </a:rPr>
              <a:t>Create a BFD6 session and enter the BFD6 session view.</a:t>
            </a:r>
          </a:p>
        </p:txBody>
      </p:sp>
      <p:sp>
        <p:nvSpPr>
          <p:cNvPr id="18" name="矩形 17"/>
          <p:cNvSpPr/>
          <p:nvPr/>
        </p:nvSpPr>
        <p:spPr>
          <a:xfrm>
            <a:off x="984290" y="5353310"/>
            <a:ext cx="10608699" cy="1015663"/>
          </a:xfrm>
          <a:prstGeom prst="rect">
            <a:avLst/>
          </a:prstGeom>
        </p:spPr>
        <p:txBody>
          <a:bodyPr wrap="square">
            <a:spAutoFit/>
          </a:bodyPr>
          <a:lstStyle/>
          <a:p>
            <a:pPr fontAlgn="ctr">
              <a:lnSpc>
                <a:spcPts val="2400"/>
              </a:lnSpc>
            </a:pPr>
            <a:r>
              <a:rPr lang="en-US" sz="1400" dirty="0">
                <a:latin typeface="Huawei Sans" panose="020C0503030203020204" pitchFamily="34" charset="0"/>
              </a:rPr>
              <a:t>When creating a single-hop BFD6 session for the first time, bind the single-hop BFD6 session to the peer IPv6 address and local interface. In addition, the configuration of the single-hop BFD6 session cannot be changed after being created.</a:t>
            </a:r>
          </a:p>
          <a:p>
            <a:pPr fontAlgn="ctr">
              <a:lnSpc>
                <a:spcPts val="2400"/>
              </a:lnSpc>
            </a:pP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462486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fontAlgn="ctr"/>
            <a:r>
              <a:rPr lang="en-US" dirty="0">
                <a:latin typeface="Huawei Sans" panose="020C0503030203020204" pitchFamily="34" charset="0"/>
              </a:rPr>
              <a:t>BFD Configuration Commands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1012862" y="1797459"/>
            <a:ext cx="10608699" cy="523220"/>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 </a:t>
            </a:r>
            <a:r>
              <a:rPr lang="en-US" sz="1400" b="1" dirty="0" err="1">
                <a:latin typeface="Huawei Sans" panose="020C0503030203020204" pitchFamily="34" charset="0"/>
              </a:rPr>
              <a:t>bfd</a:t>
            </a:r>
            <a:r>
              <a:rPr lang="en-US" sz="1400" dirty="0">
                <a:latin typeface="Huawei Sans" panose="020C0503030203020204" pitchFamily="34" charset="0"/>
              </a:rPr>
              <a:t> </a:t>
            </a:r>
            <a:r>
              <a:rPr lang="en-US" sz="1400" i="1" dirty="0">
                <a:latin typeface="Huawei Sans" panose="020C0503030203020204" pitchFamily="34" charset="0"/>
              </a:rPr>
              <a:t>session-name</a:t>
            </a:r>
            <a:r>
              <a:rPr lang="en-US" sz="1400" dirty="0">
                <a:latin typeface="Huawei Sans" panose="020C0503030203020204" pitchFamily="34" charset="0"/>
              </a:rPr>
              <a:t> </a:t>
            </a:r>
            <a:r>
              <a:rPr lang="en-US" sz="1400" b="1" dirty="0">
                <a:latin typeface="Huawei Sans" panose="020C0503030203020204" pitchFamily="34" charset="0"/>
              </a:rPr>
              <a:t>bind</a:t>
            </a:r>
            <a:r>
              <a:rPr lang="en-US" sz="1400" dirty="0">
                <a:latin typeface="Huawei Sans" panose="020C0503030203020204" pitchFamily="34" charset="0"/>
              </a:rPr>
              <a:t> </a:t>
            </a:r>
            <a:r>
              <a:rPr lang="en-US" sz="1400" b="1" dirty="0">
                <a:latin typeface="Huawei Sans" panose="020C0503030203020204" pitchFamily="34" charset="0"/>
              </a:rPr>
              <a:t>peer-</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-name</a:t>
            </a:r>
            <a:r>
              <a:rPr lang="en-US" sz="1400" dirty="0">
                <a:latin typeface="Huawei Sans" panose="020C0503030203020204" pitchFamily="34" charset="0"/>
              </a:rPr>
              <a:t> ] </a:t>
            </a:r>
            <a:r>
              <a:rPr lang="en-US" sz="1400" b="1" dirty="0">
                <a:latin typeface="Huawei Sans" panose="020C0503030203020204" pitchFamily="34" charset="0"/>
              </a:rPr>
              <a:t>interface</a:t>
            </a:r>
            <a:r>
              <a:rPr lang="en-US" sz="1400" dirty="0">
                <a:latin typeface="Huawei Sans" panose="020C0503030203020204" pitchFamily="34" charset="0"/>
              </a:rPr>
              <a:t> </a:t>
            </a:r>
            <a:r>
              <a:rPr lang="en-US" sz="1400" i="1" dirty="0">
                <a:latin typeface="Huawei Sans" panose="020C0503030203020204" pitchFamily="34" charset="0"/>
              </a:rPr>
              <a:t>interface-type interface-number</a:t>
            </a:r>
            <a:r>
              <a:rPr lang="en-US" sz="1400" dirty="0">
                <a:latin typeface="Huawei Sans" panose="020C0503030203020204" pitchFamily="34" charset="0"/>
              </a:rPr>
              <a:t> [ </a:t>
            </a:r>
            <a:r>
              <a:rPr lang="en-US" sz="1400" b="1" dirty="0">
                <a:latin typeface="Huawei Sans" panose="020C0503030203020204" pitchFamily="34" charset="0"/>
              </a:rPr>
              <a:t>source-</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a:latin typeface="Huawei Sans" panose="020C0503030203020204" pitchFamily="34" charset="0"/>
              </a:rPr>
              <a:t>auto</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551384" y="1365312"/>
            <a:ext cx="11089232" cy="307777"/>
          </a:xfrm>
          <a:prstGeom prst="rect">
            <a:avLst/>
          </a:prstGeom>
        </p:spPr>
        <p:txBody>
          <a:bodyPr wrap="square">
            <a:spAutoFit/>
          </a:bodyPr>
          <a:lstStyle/>
          <a:p>
            <a:pPr marL="342900" indent="-342900" fontAlgn="ctr">
              <a:buFont typeface="+mj-lt"/>
              <a:buAutoNum type="arabicPeriod" startAt="4"/>
            </a:pPr>
            <a:r>
              <a:rPr lang="en-US" sz="1400" dirty="0">
                <a:latin typeface="Huawei Sans" panose="020C0503030203020204" pitchFamily="34" charset="0"/>
              </a:rPr>
              <a:t>Create a static BFD session with automatically negotiated discriminators.</a:t>
            </a:r>
          </a:p>
        </p:txBody>
      </p:sp>
      <p:sp>
        <p:nvSpPr>
          <p:cNvPr id="11" name="矩形 10"/>
          <p:cNvSpPr/>
          <p:nvPr/>
        </p:nvSpPr>
        <p:spPr>
          <a:xfrm>
            <a:off x="1012862" y="4009564"/>
            <a:ext cx="10608699" cy="307777"/>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a:t>
            </a:r>
            <a:r>
              <a:rPr lang="en-US" sz="1400" dirty="0" err="1">
                <a:latin typeface="Huawei Sans" panose="020C0503030203020204" pitchFamily="34" charset="0"/>
              </a:rPr>
              <a:t>bfd</a:t>
            </a:r>
            <a:r>
              <a:rPr lang="en-US" sz="1400" dirty="0">
                <a:latin typeface="Huawei Sans" panose="020C0503030203020204" pitchFamily="34" charset="0"/>
              </a:rPr>
              <a:t>-session-test] </a:t>
            </a:r>
            <a:r>
              <a:rPr lang="en-US" sz="1400" b="1" dirty="0">
                <a:latin typeface="Huawei Sans" panose="020C0503030203020204" pitchFamily="34" charset="0"/>
              </a:rPr>
              <a:t>discriminator local </a:t>
            </a:r>
            <a:r>
              <a:rPr lang="en-US" sz="1400" i="1" dirty="0" err="1">
                <a:latin typeface="Huawei Sans" panose="020C0503030203020204" pitchFamily="34" charset="0"/>
              </a:rPr>
              <a:t>discr</a:t>
            </a:r>
            <a:r>
              <a:rPr lang="en-US" sz="1400" i="1" dirty="0">
                <a:latin typeface="Huawei Sans" panose="020C0503030203020204" pitchFamily="34" charset="0"/>
              </a:rPr>
              <a:t>-value</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551384" y="3617255"/>
            <a:ext cx="11089232" cy="307777"/>
          </a:xfrm>
          <a:prstGeom prst="rect">
            <a:avLst/>
          </a:prstGeom>
        </p:spPr>
        <p:txBody>
          <a:bodyPr wrap="square">
            <a:spAutoFit/>
          </a:bodyPr>
          <a:lstStyle/>
          <a:p>
            <a:pPr marL="342900" indent="-342900" fontAlgn="ctr">
              <a:buFont typeface="+mj-lt"/>
              <a:buAutoNum type="arabicPeriod" startAt="6"/>
            </a:pPr>
            <a:r>
              <a:rPr lang="en-US" sz="1400" dirty="0">
                <a:latin typeface="Huawei Sans" panose="020C0503030203020204" pitchFamily="34" charset="0"/>
              </a:rPr>
              <a:t>Configure a local discriminator for the BFD session.</a:t>
            </a:r>
          </a:p>
        </p:txBody>
      </p:sp>
      <p:sp>
        <p:nvSpPr>
          <p:cNvPr id="14" name="矩形 13"/>
          <p:cNvSpPr/>
          <p:nvPr/>
        </p:nvSpPr>
        <p:spPr>
          <a:xfrm>
            <a:off x="1012862" y="5233321"/>
            <a:ext cx="10608699" cy="307777"/>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a:t>
            </a:r>
            <a:r>
              <a:rPr lang="en-US" sz="1400" dirty="0" err="1">
                <a:latin typeface="Huawei Sans" panose="020C0503030203020204" pitchFamily="34" charset="0"/>
              </a:rPr>
              <a:t>bfd</a:t>
            </a:r>
            <a:r>
              <a:rPr lang="en-US" sz="1400" dirty="0">
                <a:latin typeface="Huawei Sans" panose="020C0503030203020204" pitchFamily="34" charset="0"/>
              </a:rPr>
              <a:t>-session-test] </a:t>
            </a:r>
            <a:r>
              <a:rPr lang="en-US" sz="1400" b="1" dirty="0">
                <a:latin typeface="Huawei Sans" panose="020C0503030203020204" pitchFamily="34" charset="0"/>
              </a:rPr>
              <a:t>discriminator remote </a:t>
            </a:r>
            <a:r>
              <a:rPr lang="en-US" sz="1400" i="1" dirty="0" err="1">
                <a:latin typeface="Huawei Sans" panose="020C0503030203020204" pitchFamily="34" charset="0"/>
              </a:rPr>
              <a:t>discr</a:t>
            </a:r>
            <a:r>
              <a:rPr lang="en-US" sz="1400" i="1" dirty="0">
                <a:latin typeface="Huawei Sans" panose="020C0503030203020204" pitchFamily="34" charset="0"/>
              </a:rPr>
              <a:t>-value</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2" y="4845925"/>
            <a:ext cx="11089232" cy="307777"/>
          </a:xfrm>
          <a:prstGeom prst="rect">
            <a:avLst/>
          </a:prstGeom>
        </p:spPr>
        <p:txBody>
          <a:bodyPr wrap="square">
            <a:spAutoFit/>
          </a:bodyPr>
          <a:lstStyle/>
          <a:p>
            <a:pPr marL="342900" indent="-342900" fontAlgn="ctr">
              <a:buFont typeface="+mj-lt"/>
              <a:buAutoNum type="arabicPeriod" startAt="7"/>
            </a:pPr>
            <a:r>
              <a:rPr lang="en-US" sz="1400" dirty="0">
                <a:latin typeface="Huawei Sans" panose="020C0503030203020204" pitchFamily="34" charset="0"/>
              </a:rPr>
              <a:t>Configure a remote discriminator for the BFD session.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12862" y="5620717"/>
            <a:ext cx="10608699" cy="707886"/>
          </a:xfrm>
          <a:prstGeom prst="rect">
            <a:avLst/>
          </a:prstGeom>
        </p:spPr>
        <p:txBody>
          <a:bodyPr wrap="square">
            <a:spAutoFit/>
          </a:bodyPr>
          <a:lstStyle/>
          <a:p>
            <a:pPr fontAlgn="ctr">
              <a:lnSpc>
                <a:spcPts val="2400"/>
              </a:lnSpc>
            </a:pPr>
            <a:r>
              <a:rPr lang="en-US" sz="1400" dirty="0">
                <a:latin typeface="Huawei Sans" panose="020C0503030203020204" pitchFamily="34" charset="0"/>
              </a:rPr>
              <a:t>The local discriminator of the local system must be the same as the remote discriminator of the remote system; otherwise, BFD sessions cannot be established. In addition, the local and remote discriminators cannot be modified after being configured.</a:t>
            </a:r>
          </a:p>
        </p:txBody>
      </p:sp>
      <p:sp>
        <p:nvSpPr>
          <p:cNvPr id="19" name="矩形 18"/>
          <p:cNvSpPr/>
          <p:nvPr/>
        </p:nvSpPr>
        <p:spPr>
          <a:xfrm>
            <a:off x="1012862" y="4345704"/>
            <a:ext cx="10608699" cy="400110"/>
          </a:xfrm>
          <a:prstGeom prst="rect">
            <a:avLst/>
          </a:prstGeom>
        </p:spPr>
        <p:txBody>
          <a:bodyPr wrap="square">
            <a:spAutoFit/>
          </a:bodyPr>
          <a:lstStyle/>
          <a:p>
            <a:pPr fontAlgn="ctr">
              <a:lnSpc>
                <a:spcPts val="2400"/>
              </a:lnSpc>
            </a:pPr>
            <a:r>
              <a:rPr lang="en-US" sz="1400" dirty="0">
                <a:latin typeface="Huawei Sans" panose="020C0503030203020204" pitchFamily="34" charset="0"/>
              </a:rPr>
              <a:t>Assume that the BFD session name is </a:t>
            </a:r>
            <a:r>
              <a:rPr lang="en-US" sz="1400" b="1" dirty="0">
                <a:latin typeface="Huawei Sans" panose="020C0503030203020204" pitchFamily="34" charset="0"/>
              </a:rPr>
              <a:t>test</a:t>
            </a:r>
            <a:r>
              <a:rPr lang="en-US" sz="1400" dirty="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1012862" y="2858392"/>
            <a:ext cx="10608699" cy="523220"/>
          </a:xfrm>
          <a:prstGeom prst="rect">
            <a:avLst/>
          </a:prstGeom>
          <a:solidFill>
            <a:srgbClr val="F4FBFE"/>
          </a:solidFill>
          <a:ln>
            <a:solidFill>
              <a:srgbClr val="99DFF9"/>
            </a:solidFill>
          </a:ln>
        </p:spPr>
        <p:txBody>
          <a:bodyPr wrap="square">
            <a:spAutoFit/>
          </a:bodyPr>
          <a:lstStyle/>
          <a:p>
            <a:pPr fontAlgn="ctr"/>
            <a:r>
              <a:rPr lang="en-US" sz="1400" dirty="0">
                <a:latin typeface="Huawei Sans" panose="020C0503030203020204" pitchFamily="34" charset="0"/>
              </a:rPr>
              <a:t>[Huawei] </a:t>
            </a:r>
            <a:r>
              <a:rPr lang="en-US" sz="1400" b="1" dirty="0" err="1">
                <a:latin typeface="Huawei Sans" panose="020C0503030203020204" pitchFamily="34" charset="0"/>
              </a:rPr>
              <a:t>bfd</a:t>
            </a:r>
            <a:r>
              <a:rPr lang="en-US" sz="1400" dirty="0">
                <a:latin typeface="Huawei Sans" panose="020C0503030203020204" pitchFamily="34" charset="0"/>
              </a:rPr>
              <a:t> </a:t>
            </a:r>
            <a:r>
              <a:rPr lang="en-US" sz="1400" i="1" dirty="0">
                <a:latin typeface="Huawei Sans" panose="020C0503030203020204" pitchFamily="34" charset="0"/>
              </a:rPr>
              <a:t>session-name</a:t>
            </a:r>
            <a:r>
              <a:rPr lang="en-US" sz="1400" dirty="0">
                <a:latin typeface="Huawei Sans" panose="020C0503030203020204" pitchFamily="34" charset="0"/>
              </a:rPr>
              <a:t> </a:t>
            </a:r>
            <a:r>
              <a:rPr lang="en-US" sz="1400" b="1" dirty="0">
                <a:latin typeface="Huawei Sans" panose="020C0503030203020204" pitchFamily="34" charset="0"/>
              </a:rPr>
              <a:t>bind</a:t>
            </a:r>
            <a:r>
              <a:rPr lang="en-US" sz="1400" dirty="0">
                <a:latin typeface="Huawei Sans" panose="020C0503030203020204" pitchFamily="34" charset="0"/>
              </a:rPr>
              <a:t> </a:t>
            </a:r>
            <a:r>
              <a:rPr lang="en-US" sz="1400" b="1" dirty="0">
                <a:latin typeface="Huawei Sans" panose="020C0503030203020204" pitchFamily="34" charset="0"/>
              </a:rPr>
              <a:t>peer-</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-name</a:t>
            </a:r>
            <a:r>
              <a:rPr lang="en-US" sz="1400" dirty="0">
                <a:latin typeface="Huawei Sans" panose="020C0503030203020204" pitchFamily="34" charset="0"/>
              </a:rPr>
              <a:t> ] </a:t>
            </a:r>
            <a:r>
              <a:rPr lang="en-US" sz="1400" b="1" dirty="0">
                <a:latin typeface="Huawei Sans" panose="020C0503030203020204" pitchFamily="34" charset="0"/>
              </a:rPr>
              <a:t>interface</a:t>
            </a:r>
            <a:r>
              <a:rPr lang="en-US" sz="1400" dirty="0">
                <a:latin typeface="Huawei Sans" panose="020C0503030203020204" pitchFamily="34" charset="0"/>
              </a:rPr>
              <a:t> </a:t>
            </a:r>
            <a:r>
              <a:rPr lang="en-US" sz="1400" i="1" dirty="0">
                <a:latin typeface="Huawei Sans" panose="020C0503030203020204" pitchFamily="34" charset="0"/>
              </a:rPr>
              <a:t>interface-type interface-number</a:t>
            </a:r>
            <a:r>
              <a:rPr lang="en-US" sz="1400" dirty="0">
                <a:latin typeface="Huawei Sans" panose="020C0503030203020204" pitchFamily="34" charset="0"/>
              </a:rPr>
              <a:t> [ </a:t>
            </a:r>
            <a:r>
              <a:rPr lang="en-US" sz="1400" b="1" dirty="0">
                <a:latin typeface="Huawei Sans" panose="020C0503030203020204" pitchFamily="34" charset="0"/>
              </a:rPr>
              <a:t>source-</a:t>
            </a:r>
            <a:r>
              <a:rPr lang="en-US" sz="1400" b="1" dirty="0" err="1">
                <a:latin typeface="Huawei Sans" panose="020C0503030203020204" pitchFamily="34" charset="0"/>
              </a:rPr>
              <a:t>ip</a:t>
            </a:r>
            <a:r>
              <a:rPr lang="en-US" sz="1400" dirty="0">
                <a:latin typeface="Huawei Sans" panose="020C0503030203020204" pitchFamily="34" charset="0"/>
              </a:rPr>
              <a:t> </a:t>
            </a:r>
            <a:r>
              <a:rPr lang="en-US" sz="1400" i="1" dirty="0" err="1">
                <a:latin typeface="Huawei Sans" panose="020C0503030203020204" pitchFamily="34" charset="0"/>
              </a:rPr>
              <a:t>ip</a:t>
            </a:r>
            <a:r>
              <a:rPr lang="en-US" sz="1400" i="1" dirty="0">
                <a:latin typeface="Huawei Sans" panose="020C0503030203020204" pitchFamily="34" charset="0"/>
              </a:rPr>
              <a:t>-address</a:t>
            </a:r>
            <a:r>
              <a:rPr lang="en-US" sz="1400" dirty="0">
                <a:latin typeface="Huawei Sans" panose="020C0503030203020204" pitchFamily="34" charset="0"/>
              </a:rPr>
              <a:t> ] </a:t>
            </a:r>
            <a:r>
              <a:rPr lang="en-US" sz="1400" b="1" dirty="0">
                <a:latin typeface="Huawei Sans" panose="020C0503030203020204" pitchFamily="34" charset="0"/>
              </a:rPr>
              <a:t>one-arm-echo</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79" y="2426245"/>
            <a:ext cx="11089232" cy="307777"/>
          </a:xfrm>
          <a:prstGeom prst="rect">
            <a:avLst/>
          </a:prstGeom>
        </p:spPr>
        <p:txBody>
          <a:bodyPr wrap="square">
            <a:spAutoFit/>
          </a:bodyPr>
          <a:lstStyle/>
          <a:p>
            <a:pPr marL="342900" indent="-342900" fontAlgn="ctr">
              <a:buFont typeface="+mj-lt"/>
              <a:buAutoNum type="arabicPeriod" startAt="5"/>
            </a:pPr>
            <a:r>
              <a:rPr lang="en-US" sz="1400" dirty="0">
                <a:latin typeface="Huawei Sans" panose="020C0503030203020204" pitchFamily="34" charset="0"/>
              </a:rPr>
              <a:t>Create a one-arm BFD echo session.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171541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451878" y="3388856"/>
            <a:ext cx="5629386" cy="2992893"/>
          </a:xfrm>
        </p:spPr>
        <p:txBody>
          <a:bodyPr/>
          <a:lstStyle/>
          <a:p>
            <a:pPr marL="361950" indent="-361950" algn="l" fontAlgn="ctr"/>
            <a:r>
              <a:rPr lang="en-US" sz="1600" dirty="0">
                <a:latin typeface="Huawei Sans" panose="020C0503030203020204" pitchFamily="34" charset="0"/>
              </a:rPr>
              <a:t>Configuration requirements: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714375" lvl="1" indent="-352425" fontAlgn="ctr"/>
            <a:r>
              <a:rPr lang="en-US" sz="1400" dirty="0">
                <a:latin typeface="Huawei Sans" panose="020C0503030203020204" pitchFamily="34" charset="0"/>
              </a:rPr>
              <a:t>As shown in the figure, a floating static route to the network segment 4.4.4.4/32 of Loopback0 on R4 is configured on R1. In normal cases, R1 accesses R4 through R2. When R2 fails, R1 automatically selects the route to access Loopback0 on R4 through R3.</a:t>
            </a:r>
          </a:p>
          <a:p>
            <a:pPr marL="714375" lvl="1" indent="-352425" fontAlgn="ctr"/>
            <a:r>
              <a:rPr lang="en-US" sz="1400" dirty="0">
                <a:latin typeface="Huawei Sans" panose="020C0503030203020204" pitchFamily="34" charset="0"/>
              </a:rPr>
              <a:t>A BFD session needs to be established between R1 and R2 and is bound to the static route to implement fast fault detection and fast convergence.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p:txBody>
          <a:bodyPr anchor="ctr"/>
          <a:lstStyle/>
          <a:p>
            <a:pPr fontAlgn="ctr">
              <a:lnSpc>
                <a:spcPct val="100000"/>
              </a:lnSpc>
            </a:pPr>
            <a:r>
              <a:rPr lang="en-US" dirty="0">
                <a:latin typeface="Huawei Sans" panose="020C0503030203020204" pitchFamily="34" charset="0"/>
              </a:rPr>
              <a:t>Configuring Association Between the Static Route and BFD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6090596" y="1772465"/>
            <a:ext cx="5655318" cy="2400657"/>
          </a:xfrm>
          <a:prstGeom prst="rect">
            <a:avLst/>
          </a:prstGeom>
          <a:solidFill>
            <a:srgbClr val="F4FBFE"/>
          </a:solidFill>
          <a:ln>
            <a:solidFill>
              <a:srgbClr val="99DFF9"/>
            </a:solidFill>
          </a:ln>
        </p:spPr>
        <p:txBody>
          <a:bodyPr wrap="square" rtlCol="0">
            <a:spAutoFit/>
          </a:bodyPr>
          <a:lstStyle>
            <a:defPPr>
              <a:defRPr lang="en-US"/>
            </a:defPPr>
            <a:lvl1pPr fontAlgn="auto">
              <a:lnSpc>
                <a:spcPts val="18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[R1]</a:t>
            </a:r>
            <a:r>
              <a:rPr lang="en-US" dirty="0" err="1">
                <a:latin typeface="Huawei Sans" panose="020C0503030203020204" pitchFamily="34" charset="0"/>
              </a:rPr>
              <a:t>bfd</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a:t>
            </a:r>
            <a:r>
              <a:rPr lang="en-US" dirty="0" err="1">
                <a:solidFill>
                  <a:srgbClr val="EC7061"/>
                </a:solidFill>
                <a:latin typeface="Huawei Sans" panose="020C0503030203020204" pitchFamily="34" charset="0"/>
              </a:rPr>
              <a:t>bfd</a:t>
            </a:r>
            <a:r>
              <a:rPr lang="en-US" dirty="0">
                <a:solidFill>
                  <a:srgbClr val="EC7061"/>
                </a:solidFill>
                <a:latin typeface="Huawei Sans" panose="020C0503030203020204" pitchFamily="34" charset="0"/>
              </a:rPr>
              <a:t> 12 bind peer 10.0.12.2 interface </a:t>
            </a:r>
            <a:r>
              <a:rPr lang="en-US" dirty="0" err="1">
                <a:solidFill>
                  <a:srgbClr val="EC7061"/>
                </a:solidFill>
                <a:latin typeface="Huawei Sans" panose="020C0503030203020204" pitchFamily="34" charset="0"/>
              </a:rPr>
              <a:t>GigabitEthernet</a:t>
            </a:r>
            <a:r>
              <a:rPr lang="en-US" dirty="0">
                <a:solidFill>
                  <a:srgbClr val="EC7061"/>
                </a:solidFill>
                <a:latin typeface="Huawei Sans" panose="020C0503030203020204" pitchFamily="34" charset="0"/>
              </a:rPr>
              <a:t> 0/0/1</a:t>
            </a:r>
            <a:endParaRPr lang="en-US" altLang="zh-CN" dirty="0">
              <a:solidFill>
                <a:srgbClr val="EC7061"/>
              </a:solidFill>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[R1-bfd-session-12]discriminator local 10</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[R1-bfd-session-12]discriminator remote 20</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[R1-bfd-session-12]commit </a:t>
            </a:r>
          </a:p>
          <a:p>
            <a:pPr fontAlgn="ctr"/>
            <a:r>
              <a:rPr lang="en-US" dirty="0">
                <a:latin typeface="Huawei Sans" panose="020C0503030203020204" pitchFamily="34" charset="0"/>
              </a:rPr>
              <a:t>[R2]</a:t>
            </a:r>
            <a:r>
              <a:rPr lang="en-US" dirty="0" err="1">
                <a:latin typeface="Huawei Sans" panose="020C0503030203020204" pitchFamily="34" charset="0"/>
              </a:rPr>
              <a:t>bfd</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[R2]</a:t>
            </a:r>
            <a:r>
              <a:rPr lang="en-US" dirty="0" err="1">
                <a:latin typeface="Huawei Sans" panose="020C0503030203020204" pitchFamily="34" charset="0"/>
              </a:rPr>
              <a:t>bfd</a:t>
            </a:r>
            <a:r>
              <a:rPr lang="en-US" dirty="0">
                <a:latin typeface="Huawei Sans" panose="020C0503030203020204" pitchFamily="34" charset="0"/>
              </a:rPr>
              <a:t> 21 bind peer 10.0.12.1 interface </a:t>
            </a:r>
            <a:r>
              <a:rPr lang="en-US" dirty="0" err="1">
                <a:latin typeface="Huawei Sans" panose="020C0503030203020204" pitchFamily="34" charset="0"/>
              </a:rPr>
              <a:t>GigabitEthernet</a:t>
            </a:r>
            <a:r>
              <a:rPr lang="en-US" dirty="0">
                <a:latin typeface="Huawei Sans" panose="020C0503030203020204" pitchFamily="34" charset="0"/>
              </a:rPr>
              <a:t> 0/0/1</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[R2-bfd-session-21]discriminator local 20</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[R2-bfd-session-21]discriminator remote 10</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[R2-bfd-session-21]commit </a:t>
            </a:r>
            <a:endParaRPr lang="en-US" altLang="zh-CN" dirty="0">
              <a:latin typeface="Huawei Sans" panose="020C0503030203020204" pitchFamily="34" charset="0"/>
              <a:sym typeface="Huawei Sans" panose="020C0503030203020204" pitchFamily="34" charset="0"/>
            </a:endParaRPr>
          </a:p>
        </p:txBody>
      </p:sp>
      <p:sp>
        <p:nvSpPr>
          <p:cNvPr id="17" name="文本框 16"/>
          <p:cNvSpPr txBox="1"/>
          <p:nvPr/>
        </p:nvSpPr>
        <p:spPr>
          <a:xfrm>
            <a:off x="6090596" y="1345290"/>
            <a:ext cx="4859022" cy="338554"/>
          </a:xfrm>
          <a:prstGeom prst="rect">
            <a:avLst/>
          </a:prstGeom>
          <a:noFill/>
        </p:spPr>
        <p:txBody>
          <a:bodyPr wrap="none" rtlCol="0">
            <a:spAutoFit/>
          </a:bodyPr>
          <a:lstStyle/>
          <a:p>
            <a:pPr fontAlgn="ctr"/>
            <a:r>
              <a:rPr lang="en-US" sz="1600" dirty="0">
                <a:latin typeface="Huawei Sans" panose="020C0503030203020204" pitchFamily="34" charset="0"/>
              </a:rPr>
              <a:t>Establish a static BFD session between R1 and 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6090596" y="4920817"/>
            <a:ext cx="5655318" cy="553998"/>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ts val="1800"/>
              </a:lnSpc>
            </a:pPr>
            <a:r>
              <a:rPr lang="en-US" dirty="0">
                <a:latin typeface="Huawei Sans" panose="020C0503030203020204" pitchFamily="34" charset="0"/>
              </a:rPr>
              <a:t>[R1] </a:t>
            </a:r>
            <a:r>
              <a:rPr lang="en-US" dirty="0" err="1">
                <a:latin typeface="Huawei Sans" panose="020C0503030203020204" pitchFamily="34" charset="0"/>
              </a:rPr>
              <a:t>ip</a:t>
            </a:r>
            <a:r>
              <a:rPr lang="en-US" dirty="0">
                <a:latin typeface="Huawei Sans" panose="020C0503030203020204" pitchFamily="34" charset="0"/>
              </a:rPr>
              <a:t> route-static 4.4.4.4 32 10.0.12.2 </a:t>
            </a:r>
            <a:r>
              <a:rPr lang="en-US" dirty="0">
                <a:solidFill>
                  <a:srgbClr val="EC7061"/>
                </a:solidFill>
                <a:latin typeface="Huawei Sans" panose="020C0503030203020204" pitchFamily="34" charset="0"/>
              </a:rPr>
              <a:t>track </a:t>
            </a:r>
            <a:r>
              <a:rPr lang="en-US" dirty="0" err="1">
                <a:solidFill>
                  <a:srgbClr val="EC7061"/>
                </a:solidFill>
                <a:latin typeface="Huawei Sans" panose="020C0503030203020204" pitchFamily="34" charset="0"/>
              </a:rPr>
              <a:t>bfd</a:t>
            </a:r>
            <a:r>
              <a:rPr lang="en-US" dirty="0">
                <a:solidFill>
                  <a:srgbClr val="EC7061"/>
                </a:solidFill>
                <a:latin typeface="Huawei Sans" panose="020C0503030203020204" pitchFamily="34" charset="0"/>
              </a:rPr>
              <a:t>-session 12</a:t>
            </a:r>
          </a:p>
          <a:p>
            <a:pPr fontAlgn="ctr">
              <a:lnSpc>
                <a:spcPts val="1800"/>
              </a:lnSpc>
            </a:pPr>
            <a:r>
              <a:rPr lang="en-US" dirty="0">
                <a:latin typeface="Huawei Sans" panose="020C0503030203020204" pitchFamily="34" charset="0"/>
              </a:rPr>
              <a:t>[R1] </a:t>
            </a:r>
            <a:r>
              <a:rPr lang="en-US" dirty="0" err="1">
                <a:latin typeface="Huawei Sans" panose="020C0503030203020204" pitchFamily="34" charset="0"/>
              </a:rPr>
              <a:t>ip</a:t>
            </a:r>
            <a:r>
              <a:rPr lang="en-US" dirty="0">
                <a:latin typeface="Huawei Sans" panose="020C0503030203020204" pitchFamily="34" charset="0"/>
              </a:rPr>
              <a:t> route-static 4.4.4.4 32 10.0.13.2 preference 100</a:t>
            </a:r>
          </a:p>
        </p:txBody>
      </p:sp>
      <p:sp>
        <p:nvSpPr>
          <p:cNvPr id="19" name="文本框 18"/>
          <p:cNvSpPr txBox="1"/>
          <p:nvPr/>
        </p:nvSpPr>
        <p:spPr>
          <a:xfrm>
            <a:off x="6090596" y="4261744"/>
            <a:ext cx="5738852" cy="584775"/>
          </a:xfrm>
          <a:prstGeom prst="rect">
            <a:avLst/>
          </a:prstGeom>
          <a:noFill/>
        </p:spPr>
        <p:txBody>
          <a:bodyPr wrap="square" rtlCol="0">
            <a:spAutoFit/>
          </a:bodyPr>
          <a:lstStyle/>
          <a:p>
            <a:pPr fontAlgn="ctr"/>
            <a:r>
              <a:rPr lang="en-US" sz="1600" dirty="0">
                <a:latin typeface="Huawei Sans" panose="020C0503030203020204" pitchFamily="34" charset="0"/>
              </a:rPr>
              <a:t>On R1, configure a static route and bind the static route to a BFD session.</a:t>
            </a:r>
          </a:p>
        </p:txBody>
      </p:sp>
      <p:grpSp>
        <p:nvGrpSpPr>
          <p:cNvPr id="37" name="组合 36"/>
          <p:cNvGrpSpPr/>
          <p:nvPr/>
        </p:nvGrpSpPr>
        <p:grpSpPr>
          <a:xfrm>
            <a:off x="568140" y="1485463"/>
            <a:ext cx="4573442" cy="1842650"/>
            <a:chOff x="899394" y="1470614"/>
            <a:chExt cx="4573442" cy="1842650"/>
          </a:xfrm>
        </p:grpSpPr>
        <p:grpSp>
          <p:nvGrpSpPr>
            <p:cNvPr id="31" name="组合 30"/>
            <p:cNvGrpSpPr/>
            <p:nvPr/>
          </p:nvGrpSpPr>
          <p:grpSpPr>
            <a:xfrm>
              <a:off x="899394" y="1470614"/>
              <a:ext cx="4573442" cy="1842650"/>
              <a:chOff x="553130" y="1462444"/>
              <a:chExt cx="4573442" cy="1842650"/>
            </a:xfrm>
          </p:grpSpPr>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77143" y="2862294"/>
                <a:ext cx="540000" cy="442800"/>
              </a:xfrm>
              <a:prstGeom prst="rect">
                <a:avLst/>
              </a:prstGeom>
            </p:spPr>
          </p:pic>
          <p:grpSp>
            <p:nvGrpSpPr>
              <p:cNvPr id="30" name="组合 29"/>
              <p:cNvGrpSpPr/>
              <p:nvPr/>
            </p:nvGrpSpPr>
            <p:grpSpPr>
              <a:xfrm>
                <a:off x="553130" y="1462444"/>
                <a:ext cx="4573442" cy="1621250"/>
                <a:chOff x="553130" y="1462444"/>
                <a:chExt cx="4573442" cy="1621250"/>
              </a:xfrm>
            </p:grpSpPr>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31306" y="1462444"/>
                  <a:ext cx="540000" cy="442800"/>
                </a:xfrm>
                <a:prstGeom prst="rect">
                  <a:avLst/>
                </a:prstGeom>
              </p:spPr>
            </p:pic>
            <p:cxnSp>
              <p:nvCxnSpPr>
                <p:cNvPr id="11" name="直接连接符 10"/>
                <p:cNvCxnSpPr>
                  <a:endCxn id="21" idx="1"/>
                </p:cNvCxnSpPr>
                <p:nvPr/>
              </p:nvCxnSpPr>
              <p:spPr>
                <a:xfrm flipV="1">
                  <a:off x="840986" y="1683844"/>
                  <a:ext cx="2290320" cy="617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22" idx="1"/>
                </p:cNvCxnSpPr>
                <p:nvPr/>
              </p:nvCxnSpPr>
              <p:spPr>
                <a:xfrm>
                  <a:off x="840986" y="2273069"/>
                  <a:ext cx="2236157" cy="8106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1" idx="3"/>
                </p:cNvCxnSpPr>
                <p:nvPr/>
              </p:nvCxnSpPr>
              <p:spPr>
                <a:xfrm>
                  <a:off x="3671306" y="1683844"/>
                  <a:ext cx="1185266" cy="6841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p:cNvCxnSpPr>
                <p:nvPr/>
              </p:nvCxnSpPr>
              <p:spPr>
                <a:xfrm flipV="1">
                  <a:off x="3617143" y="2367991"/>
                  <a:ext cx="1239429" cy="7157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3130" y="2080032"/>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86572" y="2146591"/>
                  <a:ext cx="540000" cy="442800"/>
                </a:xfrm>
                <a:prstGeom prst="rect">
                  <a:avLst/>
                </a:prstGeom>
              </p:spPr>
            </p:pic>
          </p:grpSp>
        </p:grpSp>
        <p:sp>
          <p:nvSpPr>
            <p:cNvPr id="33" name="文本框 32"/>
            <p:cNvSpPr txBox="1"/>
            <p:nvPr/>
          </p:nvSpPr>
          <p:spPr>
            <a:xfrm rot="20686025">
              <a:off x="2036131" y="2001420"/>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10.0.12.0/30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rot="1214747">
              <a:off x="2037528" y="2516789"/>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10.0.13.0/30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rot="1793591">
              <a:off x="3897564" y="1909646"/>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10.0.24.0/30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rot="19842708">
              <a:off x="3867112" y="2550729"/>
              <a:ext cx="1042273" cy="276999"/>
            </a:xfrm>
            <a:prstGeom prst="rect">
              <a:avLst/>
            </a:prstGeom>
            <a:noFill/>
          </p:spPr>
          <p:txBody>
            <a:bodyPr wrap="none" rtlCol="0">
              <a:spAutoFit/>
            </a:bodyPr>
            <a:lstStyle/>
            <a:p>
              <a:pPr fontAlgn="ctr"/>
              <a:r>
                <a:rPr lang="en-US" sz="1200" dirty="0">
                  <a:latin typeface="Huawei Sans" panose="020C0503030203020204" pitchFamily="34" charset="0"/>
                </a:rPr>
                <a:t>10.0.34.0/30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8" name="文本框 37"/>
          <p:cNvSpPr txBox="1"/>
          <p:nvPr/>
        </p:nvSpPr>
        <p:spPr>
          <a:xfrm>
            <a:off x="5141582" y="2146274"/>
            <a:ext cx="939681" cy="461665"/>
          </a:xfrm>
          <a:prstGeom prst="rect">
            <a:avLst/>
          </a:prstGeom>
          <a:noFill/>
        </p:spPr>
        <p:txBody>
          <a:bodyPr wrap="none" rtlCol="0">
            <a:spAutoFit/>
          </a:bodyPr>
          <a:lstStyle/>
          <a:p>
            <a:pPr fontAlgn="ctr"/>
            <a:r>
              <a:rPr lang="en-US" sz="1200" dirty="0">
                <a:latin typeface="Huawei Sans" panose="020C0503030203020204" pitchFamily="34" charset="0"/>
              </a:rPr>
              <a:t>Loopback0</a:t>
            </a:r>
          </a:p>
          <a:p>
            <a:pPr fontAlgn="ctr"/>
            <a:r>
              <a:rPr lang="en-US" sz="1200" dirty="0">
                <a:latin typeface="Huawei Sans" panose="020C0503030203020204" pitchFamily="34" charset="0"/>
              </a:rPr>
              <a:t>4.4.4.4/32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585817" y="2503121"/>
            <a:ext cx="394660" cy="307777"/>
          </a:xfrm>
          <a:prstGeom prst="rect">
            <a:avLst/>
          </a:prstGeom>
          <a:noFill/>
        </p:spPr>
        <p:txBody>
          <a:bodyPr wrap="none" rtlCol="0">
            <a:spAutoFit/>
          </a:bodyPr>
          <a:lstStyle/>
          <a:p>
            <a:pPr fontAlgn="ctr"/>
            <a:r>
              <a:rPr lang="en-US" sz="1400" dirty="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3143197" y="1911503"/>
            <a:ext cx="394660" cy="307777"/>
          </a:xfrm>
          <a:prstGeom prst="rect">
            <a:avLst/>
          </a:prstGeom>
          <a:noFill/>
        </p:spPr>
        <p:txBody>
          <a:bodyPr wrap="none" rtlCol="0">
            <a:spAutoFit/>
          </a:bodyPr>
          <a:lstStyle/>
          <a:p>
            <a:pPr fontAlgn="ctr"/>
            <a:r>
              <a:rPr lang="en-US" sz="1400" dirty="0">
                <a:latin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3104027" y="3293751"/>
            <a:ext cx="394660" cy="307777"/>
          </a:xfrm>
          <a:prstGeom prst="rect">
            <a:avLst/>
          </a:prstGeom>
          <a:noFill/>
        </p:spPr>
        <p:txBody>
          <a:bodyPr wrap="none" rtlCol="0">
            <a:spAutoFit/>
          </a:bodyPr>
          <a:lstStyle/>
          <a:p>
            <a:pPr fontAlgn="ctr"/>
            <a:r>
              <a:rPr lang="en-US" sz="1400" dirty="0">
                <a:latin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4909307" y="2564199"/>
            <a:ext cx="394660" cy="307777"/>
          </a:xfrm>
          <a:prstGeom prst="rect">
            <a:avLst/>
          </a:prstGeom>
          <a:noFill/>
        </p:spPr>
        <p:txBody>
          <a:bodyPr wrap="none" rtlCol="0">
            <a:spAutoFit/>
          </a:bodyPr>
          <a:lstStyle/>
          <a:p>
            <a:pPr fontAlgn="ctr"/>
            <a:r>
              <a:rPr lang="en-US" sz="1400" dirty="0">
                <a:latin typeface="Huawei Sans" panose="020C0503030203020204" pitchFamily="34" charset="0"/>
              </a:rPr>
              <a:t>R4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980251" y="1846448"/>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980251" y="2587549"/>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2443541" y="1443765"/>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2369326" y="3063294"/>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4338505" y="1901008"/>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4240431" y="2612590"/>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3648245" y="1455961"/>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3629663" y="3057043"/>
            <a:ext cx="756938" cy="276999"/>
          </a:xfrm>
          <a:prstGeom prst="rect">
            <a:avLst/>
          </a:prstGeom>
          <a:noFill/>
        </p:spPr>
        <p:txBody>
          <a:bodyPr wrap="none" rtlCol="0">
            <a:spAutoFit/>
          </a:bodyPr>
          <a:lstStyle/>
          <a:p>
            <a:pPr fontAlgn="ctr"/>
            <a:r>
              <a:rPr lang="en-US" sz="1200" dirty="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a:xfrm>
            <a:off x="6090596" y="5544985"/>
            <a:ext cx="4280339" cy="323165"/>
          </a:xfrm>
          <a:prstGeom prst="rect">
            <a:avLst/>
          </a:prstGeom>
        </p:spPr>
        <p:txBody>
          <a:bodyPr wrap="none">
            <a:spAutoFit/>
          </a:bodyPr>
          <a:lstStyle/>
          <a:p>
            <a:pPr fontAlgn="ctr">
              <a:lnSpc>
                <a:spcPts val="1800"/>
              </a:lnSpc>
            </a:pPr>
            <a:r>
              <a:rPr lang="en-US" sz="1600" dirty="0">
                <a:latin typeface="Huawei Sans" panose="020C0503030203020204" pitchFamily="34" charset="0"/>
              </a:rPr>
              <a:t>Other configurations are not provided here.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51291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en-US" dirty="0">
                <a:latin typeface="Huawei Sans" panose="020C0503030203020204" pitchFamily="34" charset="0"/>
              </a:rPr>
              <a:t>Verifying the BFD Session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442913" y="1263350"/>
            <a:ext cx="6272346" cy="5016758"/>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[R1]display </a:t>
            </a:r>
            <a:r>
              <a:rPr lang="en-US" sz="1400" dirty="0" err="1">
                <a:solidFill>
                  <a:prstClr val="black"/>
                </a:solidFill>
                <a:latin typeface="Huawei Sans" panose="020C0503030203020204" pitchFamily="34" charset="0"/>
              </a:rPr>
              <a:t>bfd</a:t>
            </a:r>
            <a:r>
              <a:rPr lang="en-US" sz="1400" dirty="0">
                <a:solidFill>
                  <a:prstClr val="black"/>
                </a:solidFill>
                <a:latin typeface="Huawei Sans" panose="020C0503030203020204" pitchFamily="34" charset="0"/>
              </a:rPr>
              <a:t> session all  verbose </a:t>
            </a:r>
          </a:p>
          <a:p>
            <a:pPr fontAlgn="ctr">
              <a:lnSpc>
                <a:spcPts val="2400"/>
              </a:lnSpc>
            </a:pPr>
            <a:r>
              <a:rPr lang="en-US" sz="1400" dirty="0">
                <a:solidFill>
                  <a:prstClr val="black"/>
                </a:solidFill>
                <a:latin typeface="Huawei Sans" panose="020C0503030203020204" pitchFamily="34" charset="0"/>
              </a:rPr>
              <a:t>Session </a:t>
            </a:r>
            <a:r>
              <a:rPr lang="en-US" sz="1400" dirty="0" err="1">
                <a:solidFill>
                  <a:prstClr val="black"/>
                </a:solidFill>
                <a:latin typeface="Huawei Sans" panose="020C0503030203020204" pitchFamily="34" charset="0"/>
              </a:rPr>
              <a:t>MIndex</a:t>
            </a:r>
            <a:r>
              <a:rPr lang="en-US" sz="1400" dirty="0">
                <a:solidFill>
                  <a:prstClr val="black"/>
                </a:solidFill>
                <a:latin typeface="Huawei Sans" panose="020C0503030203020204" pitchFamily="34" charset="0"/>
              </a:rPr>
              <a:t> : 256       </a:t>
            </a:r>
            <a:r>
              <a:rPr lang="en-US" sz="1400" b="1" dirty="0">
                <a:solidFill>
                  <a:srgbClr val="EC7061"/>
                </a:solidFill>
                <a:latin typeface="Huawei Sans" panose="020C0503030203020204" pitchFamily="34" charset="0"/>
              </a:rPr>
              <a:t>(One Hop) State : Up        </a:t>
            </a:r>
            <a:r>
              <a:rPr lang="en-US" sz="1400" dirty="0">
                <a:solidFill>
                  <a:prstClr val="black"/>
                </a:solidFill>
                <a:latin typeface="Huawei Sans" panose="020C0503030203020204" pitchFamily="34" charset="0"/>
              </a:rPr>
              <a:t>Name : 12             </a:t>
            </a:r>
          </a:p>
          <a:p>
            <a:pPr fontAlgn="ctr">
              <a:lnSpc>
                <a:spcPts val="2400"/>
              </a:lnSpc>
            </a:pPr>
            <a:r>
              <a:rPr lang="en-US" sz="1400" dirty="0">
                <a:solidFill>
                  <a:prstClr val="black"/>
                </a:solidFill>
                <a:latin typeface="Huawei Sans" panose="020C0503030203020204" pitchFamily="34" charset="0"/>
              </a:rPr>
              <a:t>Local Discriminator    : 1                Remote Discriminator   : 2         </a:t>
            </a:r>
          </a:p>
          <a:p>
            <a:pPr fontAlgn="ctr">
              <a:lnSpc>
                <a:spcPts val="2400"/>
              </a:lnSpc>
            </a:pPr>
            <a:r>
              <a:rPr lang="en-US" sz="1400" dirty="0">
                <a:solidFill>
                  <a:prstClr val="black"/>
                </a:solidFill>
                <a:latin typeface="Huawei Sans" panose="020C0503030203020204" pitchFamily="34" charset="0"/>
              </a:rPr>
              <a:t>Session Detect Mode  : Asynchronous Mode Without Echo Function             </a:t>
            </a:r>
          </a:p>
          <a:p>
            <a:pPr fontAlgn="ctr">
              <a:lnSpc>
                <a:spcPts val="2400"/>
              </a:lnSpc>
            </a:pPr>
            <a:r>
              <a:rPr lang="en-US" sz="1400" dirty="0">
                <a:solidFill>
                  <a:prstClr val="black"/>
                </a:solidFill>
                <a:latin typeface="Huawei Sans" panose="020C0503030203020204" pitchFamily="34" charset="0"/>
              </a:rPr>
              <a:t>  BFD Bind Type          : Interface(Vlanif10)                                 </a:t>
            </a:r>
          </a:p>
          <a:p>
            <a:pPr fontAlgn="ctr">
              <a:lnSpc>
                <a:spcPts val="2400"/>
              </a:lnSpc>
            </a:pPr>
            <a:r>
              <a:rPr lang="en-US" sz="1400" b="1" dirty="0">
                <a:solidFill>
                  <a:srgbClr val="EC7061"/>
                </a:solidFill>
                <a:latin typeface="Huawei Sans" panose="020C0503030203020204" pitchFamily="34" charset="0"/>
              </a:rPr>
              <a:t>  Bind Session Type      : Static                                              </a:t>
            </a:r>
          </a:p>
          <a:p>
            <a:pPr fontAlgn="ctr">
              <a:lnSpc>
                <a:spcPts val="2400"/>
              </a:lnSpc>
            </a:pPr>
            <a:r>
              <a:rPr lang="en-US" sz="1400" dirty="0">
                <a:solidFill>
                  <a:prstClr val="black"/>
                </a:solidFill>
                <a:latin typeface="Huawei Sans" panose="020C0503030203020204" pitchFamily="34" charset="0"/>
              </a:rPr>
              <a:t>  Bind Peer IP Address   : 10.0.12.2                                           </a:t>
            </a:r>
          </a:p>
          <a:p>
            <a:pPr fontAlgn="ctr">
              <a:lnSpc>
                <a:spcPts val="2400"/>
              </a:lnSpc>
            </a:pP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NextHop</a:t>
            </a: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 Address     : 10.0.12.2                                           </a:t>
            </a:r>
          </a:p>
          <a:p>
            <a:pPr fontAlgn="ctr">
              <a:lnSpc>
                <a:spcPts val="2400"/>
              </a:lnSpc>
            </a:pPr>
            <a:r>
              <a:rPr lang="en-US" sz="1400" dirty="0">
                <a:solidFill>
                  <a:prstClr val="black"/>
                </a:solidFill>
                <a:latin typeface="Huawei Sans" panose="020C0503030203020204" pitchFamily="34" charset="0"/>
              </a:rPr>
              <a:t>  Bind Interface         : GigabitEthernet0/0/1                                           </a:t>
            </a:r>
          </a:p>
          <a:p>
            <a:pPr fontAlgn="ctr">
              <a:lnSpc>
                <a:spcPts val="2400"/>
              </a:lnSpc>
            </a:pPr>
            <a:r>
              <a:rPr lang="en-US" sz="1400" dirty="0">
                <a:solidFill>
                  <a:prstClr val="black"/>
                </a:solidFill>
                <a:latin typeface="Huawei Sans" panose="020C0503030203020204" pitchFamily="34" charset="0"/>
              </a:rPr>
              <a:t>  FSM Board Id           : 0                TOS-EXP                : 7         </a:t>
            </a:r>
          </a:p>
          <a:p>
            <a:pPr fontAlgn="ctr">
              <a:lnSpc>
                <a:spcPts val="2400"/>
              </a:lnSpc>
            </a:pPr>
            <a:r>
              <a:rPr lang="en-US" sz="1400" b="1" dirty="0">
                <a:solidFill>
                  <a:srgbClr val="EC7061"/>
                </a:solidFill>
                <a:latin typeface="Huawei Sans" panose="020C0503030203020204" pitchFamily="34" charset="0"/>
              </a:rPr>
              <a:t>  Min </a:t>
            </a:r>
            <a:r>
              <a:rPr lang="en-US" sz="1400" b="1" dirty="0" err="1">
                <a:solidFill>
                  <a:srgbClr val="EC7061"/>
                </a:solidFill>
                <a:latin typeface="Huawei Sans" panose="020C0503030203020204" pitchFamily="34" charset="0"/>
              </a:rPr>
              <a:t>Tx</a:t>
            </a:r>
            <a:r>
              <a:rPr lang="en-US" sz="1400" b="1" dirty="0">
                <a:solidFill>
                  <a:srgbClr val="EC7061"/>
                </a:solidFill>
                <a:latin typeface="Huawei Sans" panose="020C0503030203020204" pitchFamily="34" charset="0"/>
              </a:rPr>
              <a: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1000            Min Rx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1000      </a:t>
            </a:r>
          </a:p>
          <a:p>
            <a:pPr fontAlgn="ctr">
              <a:lnSpc>
                <a:spcPts val="2400"/>
              </a:lnSpc>
            </a:pPr>
            <a:r>
              <a:rPr lang="en-US" sz="1400" b="1" dirty="0">
                <a:solidFill>
                  <a:srgbClr val="EC7061"/>
                </a:solidFill>
                <a:latin typeface="Huawei Sans" panose="020C0503030203020204" pitchFamily="34" charset="0"/>
              </a:rPr>
              <a:t>  Actual </a:t>
            </a:r>
            <a:r>
              <a:rPr lang="en-US" sz="1400" b="1" dirty="0" err="1">
                <a:solidFill>
                  <a:srgbClr val="EC7061"/>
                </a:solidFill>
                <a:latin typeface="Huawei Sans" panose="020C0503030203020204" pitchFamily="34" charset="0"/>
              </a:rPr>
              <a:t>Tx</a:t>
            </a:r>
            <a:r>
              <a:rPr lang="en-US" sz="1400" b="1" dirty="0">
                <a:solidFill>
                  <a:srgbClr val="EC7061"/>
                </a:solidFill>
                <a:latin typeface="Huawei Sans" panose="020C0503030203020204" pitchFamily="34" charset="0"/>
              </a:rPr>
              <a: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1000           Actual Rx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1000      </a:t>
            </a:r>
          </a:p>
          <a:p>
            <a:pPr fontAlgn="ctr">
              <a:lnSpc>
                <a:spcPts val="2400"/>
              </a:lnSpc>
            </a:pPr>
            <a:r>
              <a:rPr lang="en-US" sz="1400" b="1" dirty="0">
                <a:solidFill>
                  <a:srgbClr val="EC7061"/>
                </a:solidFill>
                <a:latin typeface="Huawei Sans" panose="020C0503030203020204" pitchFamily="34" charset="0"/>
              </a:rPr>
              <a:t>  Local Detect Multi     : 3                Detect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3000 </a:t>
            </a:r>
          </a:p>
          <a:p>
            <a:pPr fontAlgn="ctr">
              <a:lnSpc>
                <a:spcPts val="2400"/>
              </a:lnSpc>
            </a:pPr>
            <a:r>
              <a:rPr lang="en-US" sz="1400" dirty="0">
                <a:solidFill>
                  <a:srgbClr val="EC7061"/>
                </a:solidFill>
                <a:latin typeface="Huawei Sans" panose="020C0503030203020204" pitchFamily="34" charset="0"/>
              </a:rPr>
              <a:t> </a:t>
            </a:r>
            <a:r>
              <a:rPr lang="en-US" sz="1400" dirty="0">
                <a:solidFill>
                  <a:prstClr val="black"/>
                </a:solidFill>
                <a:latin typeface="Huawei Sans" panose="020C0503030203020204" pitchFamily="34" charset="0"/>
              </a:rPr>
              <a:t>Echo Passive           : Disable          </a:t>
            </a:r>
            <a:r>
              <a:rPr lang="en-US" sz="1400" dirty="0" err="1">
                <a:solidFill>
                  <a:prstClr val="black"/>
                </a:solidFill>
                <a:latin typeface="Huawei Sans" panose="020C0503030203020204" pitchFamily="34" charset="0"/>
              </a:rPr>
              <a:t>Acl</a:t>
            </a:r>
            <a:r>
              <a:rPr lang="en-US" sz="1400" dirty="0">
                <a:solidFill>
                  <a:prstClr val="black"/>
                </a:solidFill>
                <a:latin typeface="Huawei Sans" panose="020C0503030203020204" pitchFamily="34" charset="0"/>
              </a:rPr>
              <a:t> Number             : -         </a:t>
            </a:r>
          </a:p>
          <a:p>
            <a:pPr fontAlgn="ctr">
              <a:lnSpc>
                <a:spcPts val="2400"/>
              </a:lnSpc>
            </a:pPr>
            <a:r>
              <a:rPr lang="en-US" sz="1400" dirty="0">
                <a:solidFill>
                  <a:prstClr val="black"/>
                </a:solidFill>
                <a:latin typeface="Huawei Sans" panose="020C0503030203020204" pitchFamily="34" charset="0"/>
              </a:rPr>
              <a:t> Destination Port       : 3784             TTL                    : 255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----more----   </a:t>
            </a:r>
            <a:r>
              <a:rPr lang="en-US" sz="1400" dirty="0">
                <a:solidFill>
                  <a:srgbClr val="EC7061"/>
                </a:solidFill>
                <a:latin typeface="Huawei Sans" panose="020C0503030203020204" pitchFamily="34" charset="0"/>
              </a:rPr>
              <a:t>    </a:t>
            </a:r>
          </a:p>
        </p:txBody>
      </p:sp>
      <p:sp>
        <p:nvSpPr>
          <p:cNvPr id="9" name="文本框 8"/>
          <p:cNvSpPr txBox="1"/>
          <p:nvPr/>
        </p:nvSpPr>
        <p:spPr>
          <a:xfrm>
            <a:off x="6724783" y="1524341"/>
            <a:ext cx="3296722" cy="338554"/>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solidFill>
                  <a:srgbClr val="EC7061"/>
                </a:solidFill>
                <a:latin typeface="Huawei Sans" panose="020C0503030203020204" pitchFamily="34" charset="0"/>
              </a:rPr>
              <a:t>BFD session in Up state</a:t>
            </a:r>
            <a:endParaRPr lang="en-US" altLang="zh-CN" sz="1400" i="0" dirty="0">
              <a:solidFill>
                <a:srgbClr val="EC7061"/>
              </a:solidFill>
              <a:latin typeface="Huawei Sans" panose="020C0503030203020204" pitchFamily="34" charset="0"/>
              <a:sym typeface="Huawei Sans" panose="020C0503030203020204" pitchFamily="34" charset="0"/>
            </a:endParaRPr>
          </a:p>
        </p:txBody>
      </p:sp>
      <p:sp>
        <p:nvSpPr>
          <p:cNvPr id="10" name="文本框 9"/>
          <p:cNvSpPr txBox="1"/>
          <p:nvPr/>
        </p:nvSpPr>
        <p:spPr>
          <a:xfrm>
            <a:off x="6731837" y="2825413"/>
            <a:ext cx="3461999" cy="338554"/>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solidFill>
                  <a:srgbClr val="EC7061"/>
                </a:solidFill>
                <a:latin typeface="Huawei Sans" panose="020C0503030203020204" pitchFamily="34" charset="0"/>
              </a:rPr>
              <a:t>Static BFD session</a:t>
            </a:r>
            <a:endParaRPr lang="en-US" altLang="zh-CN" sz="1400" i="0" dirty="0">
              <a:solidFill>
                <a:srgbClr val="EC7061"/>
              </a:solidFill>
              <a:latin typeface="Huawei Sans" panose="020C0503030203020204" pitchFamily="34" charset="0"/>
              <a:sym typeface="Huawei Sans" panose="020C0503030203020204" pitchFamily="34" charset="0"/>
            </a:endParaRPr>
          </a:p>
        </p:txBody>
      </p:sp>
      <p:sp>
        <p:nvSpPr>
          <p:cNvPr id="12" name="文本框 11"/>
          <p:cNvSpPr txBox="1"/>
          <p:nvPr/>
        </p:nvSpPr>
        <p:spPr>
          <a:xfrm>
            <a:off x="6724782" y="3577592"/>
            <a:ext cx="4439703" cy="657508"/>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solidFill>
                  <a:srgbClr val="EC7061"/>
                </a:solidFill>
                <a:latin typeface="Huawei Sans" panose="020C0503030203020204" pitchFamily="34" charset="0"/>
              </a:rPr>
              <a:t>Minimum intervals for receiving and sending BFD control packets</a:t>
            </a:r>
          </a:p>
        </p:txBody>
      </p:sp>
      <p:sp>
        <p:nvSpPr>
          <p:cNvPr id="13" name="文本框 12"/>
          <p:cNvSpPr txBox="1"/>
          <p:nvPr/>
        </p:nvSpPr>
        <p:spPr>
          <a:xfrm>
            <a:off x="6731837" y="4486827"/>
            <a:ext cx="4428288" cy="647148"/>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solidFill>
                  <a:srgbClr val="EC7061"/>
                </a:solidFill>
                <a:latin typeface="Huawei Sans" panose="020C0503030203020204" pitchFamily="34" charset="0"/>
              </a:rPr>
              <a:t>Actual minimum intervals for receiving and sending BFD control packets after system negotiation</a:t>
            </a:r>
          </a:p>
        </p:txBody>
      </p:sp>
      <p:sp>
        <p:nvSpPr>
          <p:cNvPr id="14" name="文本框 13"/>
          <p:cNvSpPr txBox="1"/>
          <p:nvPr/>
        </p:nvSpPr>
        <p:spPr>
          <a:xfrm>
            <a:off x="6724782" y="5537734"/>
            <a:ext cx="4439703" cy="338554"/>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solidFill>
                  <a:srgbClr val="EC7061"/>
                </a:solidFill>
                <a:latin typeface="Huawei Sans" panose="020C0503030203020204" pitchFamily="34" charset="0"/>
              </a:rPr>
              <a:t>System detection count and fault detection interval</a:t>
            </a:r>
          </a:p>
        </p:txBody>
      </p:sp>
      <p:cxnSp>
        <p:nvCxnSpPr>
          <p:cNvPr id="16" name="直接箭头连接符 15"/>
          <p:cNvCxnSpPr>
            <a:endCxn id="14" idx="1"/>
          </p:cNvCxnSpPr>
          <p:nvPr/>
        </p:nvCxnSpPr>
        <p:spPr>
          <a:xfrm>
            <a:off x="6012514" y="5120639"/>
            <a:ext cx="712268" cy="586372"/>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183964" y="4802688"/>
            <a:ext cx="576000" cy="0"/>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6012514" y="3890030"/>
            <a:ext cx="712269" cy="582700"/>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0" idx="1"/>
          </p:cNvCxnSpPr>
          <p:nvPr/>
        </p:nvCxnSpPr>
        <p:spPr>
          <a:xfrm>
            <a:off x="3105685" y="2994690"/>
            <a:ext cx="3626152" cy="0"/>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4433971" y="1672892"/>
            <a:ext cx="2290812" cy="0"/>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227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14558" y="1530784"/>
            <a:ext cx="5335135" cy="1708113"/>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6"/>
          <p:cNvSpPr>
            <a:spLocks noGrp="1"/>
          </p:cNvSpPr>
          <p:nvPr>
            <p:ph type="body" sz="quarter" idx="10"/>
          </p:nvPr>
        </p:nvSpPr>
        <p:spPr>
          <a:xfrm>
            <a:off x="451877" y="3298553"/>
            <a:ext cx="5644123" cy="2623899"/>
          </a:xfrm>
        </p:spPr>
        <p:txBody>
          <a:bodyPr/>
          <a:lstStyle/>
          <a:p>
            <a:pPr marL="355600" indent="-355600" algn="l" fontAlgn="ctr"/>
            <a:r>
              <a:rPr lang="en-US" sz="1600" dirty="0">
                <a:latin typeface="Huawei Sans" panose="020C0503030203020204" pitchFamily="34" charset="0"/>
              </a:rPr>
              <a:t>Configuration requirements: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622300" lvl="1" indent="-266700" fontAlgn="ctr"/>
            <a:r>
              <a:rPr lang="en-US" sz="1400" dirty="0">
                <a:latin typeface="Huawei Sans" panose="020C0503030203020204" pitchFamily="34" charset="0"/>
              </a:rPr>
              <a:t>R1, R2, and R3 run OSPF and belong to area 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2300" lvl="1" indent="-266700" fontAlgn="ctr"/>
            <a:r>
              <a:rPr lang="en-US" sz="1400" dirty="0">
                <a:latin typeface="Huawei Sans" panose="020C0503030203020204" pitchFamily="34" charset="0"/>
              </a:rPr>
              <a:t>Configure BFD for OSPF and set BFD session parameters for all OSPF interfaces to further speed up OSPF convergence when the link status changes.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622300" lvl="1" indent="-266700" fontAlgn="ctr"/>
            <a:r>
              <a:rPr lang="en-US" sz="1400" dirty="0">
                <a:latin typeface="Huawei Sans" panose="020C0503030203020204" pitchFamily="34" charset="0"/>
              </a:rPr>
              <a:t>Set the maximum intervals for receiving and sending BFD control packets to 100 </a:t>
            </a:r>
            <a:r>
              <a:rPr lang="en-US" sz="1400" dirty="0" err="1">
                <a:latin typeface="Huawei Sans" panose="020C0503030203020204" pitchFamily="34" charset="0"/>
              </a:rPr>
              <a:t>ms</a:t>
            </a:r>
            <a:r>
              <a:rPr lang="en-US" sz="1400" dirty="0">
                <a:latin typeface="Huawei Sans" panose="020C0503030203020204" pitchFamily="34" charset="0"/>
              </a:rPr>
              <a:t>, and retain the default detection count.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a:latin typeface="Huawei Sans" panose="020C0503030203020204" pitchFamily="34" charset="0"/>
              </a:rPr>
              <a:t>Configuring BFD for OSPF</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6090595" y="1869094"/>
            <a:ext cx="5655318" cy="2400657"/>
          </a:xfrm>
          <a:prstGeom prst="rect">
            <a:avLst/>
          </a:prstGeom>
          <a:solidFill>
            <a:srgbClr val="F4FBFE"/>
          </a:solidFill>
          <a:ln>
            <a:solidFill>
              <a:srgbClr val="99DFF9"/>
            </a:solidFill>
          </a:ln>
        </p:spPr>
        <p:txBody>
          <a:bodyPr wrap="square" rtlCol="0">
            <a:spAutoFit/>
          </a:bodyPr>
          <a:lstStyle>
            <a:defPPr>
              <a:defRPr lang="en-US"/>
            </a:defPPr>
            <a:lvl1pPr fontAlgn="auto">
              <a:lnSpc>
                <a:spcPts val="18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[R1]</a:t>
            </a:r>
            <a:r>
              <a:rPr lang="en-US" dirty="0" err="1">
                <a:latin typeface="Huawei Sans" panose="020C0503030203020204" pitchFamily="34" charset="0"/>
              </a:rPr>
              <a:t>bfd</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[R1]interface </a:t>
            </a:r>
            <a:r>
              <a:rPr lang="en-US" dirty="0" err="1">
                <a:latin typeface="Huawei Sans" panose="020C0503030203020204" pitchFamily="34" charset="0"/>
              </a:rPr>
              <a:t>GigabitEthernet</a:t>
            </a:r>
            <a:r>
              <a:rPr lang="en-US" dirty="0">
                <a:latin typeface="Huawei Sans" panose="020C0503030203020204" pitchFamily="34" charset="0"/>
              </a:rPr>
              <a:t> 0/0/1</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[R1-GigabitEthernet0/0/1]</a:t>
            </a:r>
            <a:r>
              <a:rPr lang="en-US" dirty="0" err="1">
                <a:latin typeface="Huawei Sans" panose="020C0503030203020204" pitchFamily="34" charset="0"/>
              </a:rPr>
              <a:t>ip</a:t>
            </a:r>
            <a:r>
              <a:rPr lang="en-US" dirty="0">
                <a:latin typeface="Huawei Sans" panose="020C0503030203020204" pitchFamily="34" charset="0"/>
              </a:rPr>
              <a:t> address 10.0.12.1 30</a:t>
            </a:r>
          </a:p>
          <a:p>
            <a:pPr fontAlgn="ctr"/>
            <a:r>
              <a:rPr lang="en-US" dirty="0">
                <a:latin typeface="Huawei Sans" panose="020C0503030203020204" pitchFamily="34" charset="0"/>
              </a:rPr>
              <a:t>[R1]</a:t>
            </a:r>
            <a:r>
              <a:rPr lang="en-US" dirty="0" err="1">
                <a:latin typeface="Huawei Sans" panose="020C0503030203020204" pitchFamily="34" charset="0"/>
              </a:rPr>
              <a:t>ospf</a:t>
            </a:r>
            <a:r>
              <a:rPr lang="en-US" dirty="0">
                <a:latin typeface="Huawei Sans" panose="020C0503030203020204" pitchFamily="34" charset="0"/>
              </a:rPr>
              <a:t> 1	</a:t>
            </a:r>
          </a:p>
          <a:p>
            <a:pPr fontAlgn="ctr"/>
            <a:r>
              <a:rPr lang="en-US" dirty="0">
                <a:latin typeface="Huawei Sans" panose="020C0503030203020204" pitchFamily="34" charset="0"/>
              </a:rPr>
              <a:t>[R1-ospf-1]area 0</a:t>
            </a:r>
          </a:p>
          <a:p>
            <a:pPr fontAlgn="ctr"/>
            <a:r>
              <a:rPr lang="en-US" dirty="0">
                <a:latin typeface="Huawei Sans" panose="020C0503030203020204" pitchFamily="34" charset="0"/>
              </a:rPr>
              <a:t>[R1-ospf-1-area-0.0.0.0]network 10.0.12.0 0.0.0.3</a:t>
            </a:r>
          </a:p>
          <a:p>
            <a:pPr fontAlgn="ctr"/>
            <a:r>
              <a:rPr lang="en-US" dirty="0">
                <a:latin typeface="Huawei Sans" panose="020C0503030203020204" pitchFamily="34" charset="0"/>
              </a:rPr>
              <a:t>[R1-ospf-1-area-0.0.0.0]quit</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[R1-ospf-1]</a:t>
            </a:r>
            <a:r>
              <a:rPr lang="en-US" dirty="0" err="1">
                <a:latin typeface="Huawei Sans" panose="020C0503030203020204" pitchFamily="34" charset="0"/>
              </a:rPr>
              <a:t>bfd</a:t>
            </a:r>
            <a:r>
              <a:rPr lang="en-US" dirty="0">
                <a:latin typeface="Huawei Sans" panose="020C0503030203020204" pitchFamily="34" charset="0"/>
              </a:rPr>
              <a:t> all-interfaces enable </a:t>
            </a:r>
          </a:p>
          <a:p>
            <a:pPr fontAlgn="ctr"/>
            <a:r>
              <a:rPr lang="en-US" dirty="0">
                <a:latin typeface="Huawei Sans" panose="020C0503030203020204" pitchFamily="34" charset="0"/>
              </a:rPr>
              <a:t>[R1-ospf-1]</a:t>
            </a:r>
            <a:r>
              <a:rPr lang="en-US" dirty="0" err="1">
                <a:latin typeface="Huawei Sans" panose="020C0503030203020204" pitchFamily="34" charset="0"/>
              </a:rPr>
              <a:t>bfd</a:t>
            </a:r>
            <a:r>
              <a:rPr lang="en-US" dirty="0">
                <a:latin typeface="Huawei Sans" panose="020C0503030203020204" pitchFamily="34" charset="0"/>
              </a:rPr>
              <a:t> all-interfaces min-</a:t>
            </a:r>
            <a:r>
              <a:rPr lang="en-US" dirty="0" err="1">
                <a:latin typeface="Huawei Sans" panose="020C0503030203020204" pitchFamily="34" charset="0"/>
              </a:rPr>
              <a:t>tx</a:t>
            </a:r>
            <a:r>
              <a:rPr lang="en-US" dirty="0">
                <a:latin typeface="Huawei Sans" panose="020C0503030203020204" pitchFamily="34" charset="0"/>
              </a:rPr>
              <a:t>-interval 100 min-</a:t>
            </a:r>
            <a:r>
              <a:rPr lang="en-US" dirty="0" err="1">
                <a:latin typeface="Huawei Sans" panose="020C0503030203020204" pitchFamily="34" charset="0"/>
              </a:rPr>
              <a:t>rx</a:t>
            </a:r>
            <a:r>
              <a:rPr lang="en-US" dirty="0">
                <a:latin typeface="Huawei Sans" panose="020C0503030203020204" pitchFamily="34" charset="0"/>
              </a:rPr>
              <a:t>-interval 100 detect-multiplier 3</a:t>
            </a:r>
            <a:endParaRPr lang="en-US" altLang="zh-CN" dirty="0">
              <a:latin typeface="Huawei Sans" panose="020C0503030203020204" pitchFamily="34" charset="0"/>
              <a:sym typeface="Huawei Sans" panose="020C0503030203020204" pitchFamily="34" charset="0"/>
            </a:endParaRPr>
          </a:p>
        </p:txBody>
      </p:sp>
      <p:sp>
        <p:nvSpPr>
          <p:cNvPr id="17" name="文本框 16"/>
          <p:cNvSpPr txBox="1"/>
          <p:nvPr/>
        </p:nvSpPr>
        <p:spPr>
          <a:xfrm>
            <a:off x="6059488" y="1521531"/>
            <a:ext cx="1792478" cy="338554"/>
          </a:xfrm>
          <a:prstGeom prst="rect">
            <a:avLst/>
          </a:prstGeom>
          <a:noFill/>
        </p:spPr>
        <p:txBody>
          <a:bodyPr wrap="none" rtlCol="0">
            <a:spAutoFit/>
          </a:bodyPr>
          <a:lstStyle/>
          <a:p>
            <a:pPr fontAlgn="ctr"/>
            <a:r>
              <a:rPr lang="en-US" sz="1600" dirty="0">
                <a:latin typeface="Huawei Sans" panose="020C0503030203020204" pitchFamily="34" charset="0"/>
              </a:rPr>
              <a:t>R1 configuration: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p:nvPr/>
        </p:nvCxnSpPr>
        <p:spPr>
          <a:xfrm>
            <a:off x="1310646" y="2298290"/>
            <a:ext cx="3942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5215" y="1990512"/>
            <a:ext cx="1196717" cy="307777"/>
          </a:xfrm>
          <a:prstGeom prst="rect">
            <a:avLst/>
          </a:prstGeom>
          <a:noFill/>
        </p:spPr>
        <p:txBody>
          <a:bodyPr wrap="square" rtlCol="0">
            <a:spAutoFit/>
          </a:bodyPr>
          <a:lstStyle/>
          <a:p>
            <a:pPr algn="ctr" fontAlgn="ctr"/>
            <a:r>
              <a:rPr lang="en-US" sz="1400" dirty="0">
                <a:latin typeface="Huawei Sans" panose="020C0503030203020204" pitchFamily="34" charset="0"/>
              </a:rPr>
              <a:t>10.0.12.0/30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3863878" y="1985916"/>
            <a:ext cx="1201163" cy="307777"/>
          </a:xfrm>
          <a:prstGeom prst="rect">
            <a:avLst/>
          </a:prstGeom>
          <a:noFill/>
        </p:spPr>
        <p:txBody>
          <a:bodyPr wrap="square" rtlCol="0">
            <a:spAutoFit/>
          </a:bodyPr>
          <a:lstStyle/>
          <a:p>
            <a:pPr algn="ctr" fontAlgn="ctr"/>
            <a:r>
              <a:rPr lang="en-US" sz="1400" dirty="0">
                <a:latin typeface="Huawei Sans" panose="020C0503030203020204" pitchFamily="34" charset="0"/>
              </a:rPr>
              <a:t>10.0.23.0/30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1245393" y="2293219"/>
            <a:ext cx="851515" cy="307777"/>
          </a:xfrm>
          <a:prstGeom prst="rect">
            <a:avLst/>
          </a:prstGeom>
          <a:noFill/>
        </p:spPr>
        <p:txBody>
          <a:bodyPr wrap="none" rtlCol="0">
            <a:spAutoFit/>
          </a:bodyPr>
          <a:lstStyle/>
          <a:p>
            <a:pPr fontAlgn="ctr"/>
            <a:r>
              <a:rPr lang="en-US" sz="1400" dirty="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3562889" y="2305951"/>
            <a:ext cx="851515" cy="307777"/>
          </a:xfrm>
          <a:prstGeom prst="rect">
            <a:avLst/>
          </a:prstGeom>
          <a:noFill/>
        </p:spPr>
        <p:txBody>
          <a:bodyPr wrap="none" rtlCol="0">
            <a:spAutoFit/>
          </a:bodyPr>
          <a:lstStyle/>
          <a:p>
            <a:pPr fontAlgn="ctr"/>
            <a:r>
              <a:rPr lang="en-US" sz="1400" dirty="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2306176" y="2298290"/>
            <a:ext cx="851515" cy="307777"/>
          </a:xfrm>
          <a:prstGeom prst="rect">
            <a:avLst/>
          </a:prstGeom>
          <a:noFill/>
        </p:spPr>
        <p:txBody>
          <a:bodyPr wrap="none" rtlCol="0">
            <a:spAutoFit/>
          </a:bodyPr>
          <a:lstStyle/>
          <a:p>
            <a:pPr fontAlgn="ctr"/>
            <a:r>
              <a:rPr lang="en-US" sz="1400" dirty="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472317" y="2290330"/>
            <a:ext cx="851515" cy="307777"/>
          </a:xfrm>
          <a:prstGeom prst="rect">
            <a:avLst/>
          </a:prstGeom>
          <a:noFill/>
        </p:spPr>
        <p:txBody>
          <a:bodyPr wrap="none" rtlCol="0">
            <a:spAutoFit/>
          </a:bodyPr>
          <a:lstStyle/>
          <a:p>
            <a:pPr fontAlgn="ctr"/>
            <a:r>
              <a:rPr lang="en-US" sz="1400" dirty="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762386" y="2517200"/>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0646" y="2074400"/>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90290" y="2074400"/>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38970" y="2074400"/>
            <a:ext cx="540000" cy="442800"/>
          </a:xfrm>
          <a:prstGeom prst="rect">
            <a:avLst/>
          </a:prstGeom>
        </p:spPr>
      </p:pic>
      <p:sp>
        <p:nvSpPr>
          <p:cNvPr id="30" name="文本框 29"/>
          <p:cNvSpPr txBox="1"/>
          <p:nvPr/>
        </p:nvSpPr>
        <p:spPr>
          <a:xfrm>
            <a:off x="3089757" y="2524860"/>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5238437" y="2526189"/>
            <a:ext cx="425116" cy="338554"/>
          </a:xfrm>
          <a:prstGeom prst="rect">
            <a:avLst/>
          </a:prstGeom>
          <a:noFill/>
        </p:spPr>
        <p:txBody>
          <a:bodyPr wrap="none" rtlCol="0">
            <a:spAutoFit/>
          </a:bodyPr>
          <a:lstStyle/>
          <a:p>
            <a:pPr fontAlgn="ctr"/>
            <a:r>
              <a:rPr lang="en-US" sz="1600" dirty="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2608054" y="2831131"/>
            <a:ext cx="1503938" cy="369332"/>
          </a:xfrm>
          <a:prstGeom prst="rect">
            <a:avLst/>
          </a:prstGeom>
          <a:noFill/>
        </p:spPr>
        <p:txBody>
          <a:bodyPr wrap="none" rtlCol="0">
            <a:spAutoFit/>
          </a:bodyPr>
          <a:lstStyle/>
          <a:p>
            <a:pPr fontAlgn="ctr"/>
            <a:r>
              <a:rPr lang="en-US" dirty="0">
                <a:solidFill>
                  <a:srgbClr val="EC7061"/>
                </a:solidFill>
                <a:latin typeface="Huawei Sans" panose="020C0503030203020204" pitchFamily="34" charset="0"/>
              </a:rPr>
              <a:t>OSPF Area 0</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6059488" y="4355946"/>
            <a:ext cx="5686425" cy="584775"/>
          </a:xfrm>
          <a:prstGeom prst="rect">
            <a:avLst/>
          </a:prstGeom>
          <a:noFill/>
        </p:spPr>
        <p:txBody>
          <a:bodyPr wrap="square" rtlCol="0">
            <a:spAutoFit/>
          </a:bodyPr>
          <a:lstStyle/>
          <a:p>
            <a:pPr fontAlgn="ctr"/>
            <a:r>
              <a:rPr lang="en-US" sz="1600" dirty="0">
                <a:latin typeface="Huawei Sans" panose="020C0503030203020204" pitchFamily="34" charset="0"/>
              </a:rPr>
              <a:t>The configurations of R2 and R3 are similar to the configuration of R1, and are not provided.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8008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fontAlgn="ctr"/>
            <a:r>
              <a:rPr lang="en-US" dirty="0">
                <a:latin typeface="Huawei Sans" panose="020C0503030203020204" pitchFamily="34" charset="0"/>
              </a:rPr>
              <a:t>Verifying the BFD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6305927" y="1326922"/>
            <a:ext cx="5439986" cy="4708981"/>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[R1]display </a:t>
            </a:r>
            <a:r>
              <a:rPr lang="en-US" sz="1400" dirty="0" err="1">
                <a:solidFill>
                  <a:prstClr val="black"/>
                </a:solidFill>
                <a:latin typeface="Huawei Sans" panose="020C0503030203020204" pitchFamily="34" charset="0"/>
              </a:rPr>
              <a:t>ospf</a:t>
            </a:r>
            <a:r>
              <a:rPr lang="en-US" sz="1400" dirty="0">
                <a:solidFill>
                  <a:prstClr val="black"/>
                </a:solidFill>
                <a:latin typeface="Huawei Sans" panose="020C0503030203020204" pitchFamily="34" charset="0"/>
              </a:rPr>
              <a:t> 1 </a:t>
            </a:r>
            <a:r>
              <a:rPr lang="en-US" sz="1400" dirty="0" err="1">
                <a:solidFill>
                  <a:prstClr val="black"/>
                </a:solidFill>
                <a:latin typeface="Huawei Sans" panose="020C0503030203020204" pitchFamily="34" charset="0"/>
              </a:rPr>
              <a:t>bfd</a:t>
            </a:r>
            <a:r>
              <a:rPr lang="en-US" sz="1400" dirty="0">
                <a:solidFill>
                  <a:prstClr val="black"/>
                </a:solidFill>
                <a:latin typeface="Huawei Sans" panose="020C0503030203020204" pitchFamily="34" charset="0"/>
              </a:rPr>
              <a:t> session all</a:t>
            </a:r>
          </a:p>
          <a:p>
            <a:pPr fontAlgn="ctr">
              <a:lnSpc>
                <a:spcPts val="2400"/>
              </a:lnSpc>
            </a:pP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	 OSPF Process 1 with Router ID 10.0.12.1</a:t>
            </a:r>
          </a:p>
          <a:p>
            <a:pPr fontAlgn="ctr">
              <a:lnSpc>
                <a:spcPts val="2400"/>
              </a:lnSpc>
            </a:pPr>
            <a:r>
              <a:rPr lang="en-US" sz="1400" dirty="0">
                <a:solidFill>
                  <a:prstClr val="black"/>
                </a:solidFill>
                <a:latin typeface="Huawei Sans" panose="020C0503030203020204" pitchFamily="34" charset="0"/>
              </a:rPr>
              <a:t>  Area 0.0.0.0 interface 10.0.12.1(GigabitEthernet0/0/0)'s BFD Sessions</a:t>
            </a:r>
          </a:p>
          <a:p>
            <a:pPr fontAlgn="ctr">
              <a:lnSpc>
                <a:spcPts val="2400"/>
              </a:lnSpc>
            </a:pP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NeighborId:10.0.12.2        </a:t>
            </a:r>
          </a:p>
          <a:p>
            <a:pPr fontAlgn="ctr">
              <a:lnSpc>
                <a:spcPts val="2400"/>
              </a:lnSpc>
            </a:pPr>
            <a:r>
              <a:rPr lang="en-US" sz="1400" dirty="0">
                <a:solidFill>
                  <a:prstClr val="black"/>
                </a:solidFill>
                <a:latin typeface="Huawei Sans" panose="020C0503030203020204" pitchFamily="34" charset="0"/>
              </a:rPr>
              <a:t>AreaId:0.0.0.0          </a:t>
            </a:r>
          </a:p>
          <a:p>
            <a:pPr fontAlgn="ctr">
              <a:lnSpc>
                <a:spcPts val="2400"/>
              </a:lnSpc>
            </a:pPr>
            <a:r>
              <a:rPr lang="en-US" sz="1400" dirty="0">
                <a:solidFill>
                  <a:prstClr val="black"/>
                </a:solidFill>
                <a:latin typeface="Huawei Sans" panose="020C0503030203020204" pitchFamily="34" charset="0"/>
              </a:rPr>
              <a:t>Interface:GigabitEthernet0/0/0</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b="1" dirty="0">
                <a:solidFill>
                  <a:prstClr val="black"/>
                </a:solidFill>
                <a:latin typeface="Huawei Sans" panose="020C0503030203020204" pitchFamily="34" charset="0"/>
              </a:rPr>
              <a:t> </a:t>
            </a:r>
            <a:r>
              <a:rPr lang="en-US" sz="1400" b="1" dirty="0" err="1">
                <a:solidFill>
                  <a:prstClr val="black"/>
                </a:solidFill>
                <a:latin typeface="Huawei Sans" panose="020C0503030203020204" pitchFamily="34" charset="0"/>
              </a:rPr>
              <a:t>BFDState:up</a:t>
            </a:r>
            <a:r>
              <a:rPr lang="en-US" sz="1400" b="1" dirty="0">
                <a:solidFill>
                  <a:prstClr val="black"/>
                </a:solidFill>
                <a:latin typeface="Huawei Sans" panose="020C0503030203020204" pitchFamily="34" charset="0"/>
              </a:rPr>
              <a:t>                 </a:t>
            </a:r>
            <a:r>
              <a:rPr lang="en-US" sz="1400" b="1" dirty="0" err="1">
                <a:solidFill>
                  <a:prstClr val="black"/>
                </a:solidFill>
                <a:latin typeface="Huawei Sans" panose="020C0503030203020204" pitchFamily="34" charset="0"/>
              </a:rPr>
              <a:t>rx</a:t>
            </a:r>
            <a:r>
              <a:rPr lang="en-US" sz="1400" b="1" dirty="0">
                <a:solidFill>
                  <a:prstClr val="black"/>
                </a:solidFill>
                <a:latin typeface="Huawei Sans" panose="020C0503030203020204" pitchFamily="34" charset="0"/>
              </a:rPr>
              <a:t>    :100              </a:t>
            </a:r>
            <a:r>
              <a:rPr lang="en-US" sz="1400" b="1" dirty="0" err="1">
                <a:solidFill>
                  <a:prstClr val="black"/>
                </a:solidFill>
                <a:latin typeface="Huawei Sans" panose="020C0503030203020204" pitchFamily="34" charset="0"/>
              </a:rPr>
              <a:t>tx</a:t>
            </a:r>
            <a:r>
              <a:rPr lang="en-US" sz="1400" b="1" dirty="0">
                <a:solidFill>
                  <a:prstClr val="black"/>
                </a:solidFill>
                <a:latin typeface="Huawei Sans" panose="020C0503030203020204" pitchFamily="34" charset="0"/>
              </a:rPr>
              <a:t>       :100           </a:t>
            </a:r>
          </a:p>
          <a:p>
            <a:pPr fontAlgn="ctr">
              <a:lnSpc>
                <a:spcPts val="2400"/>
              </a:lnSpc>
            </a:pPr>
            <a:r>
              <a:rPr lang="en-US" sz="1400" b="1" dirty="0">
                <a:solidFill>
                  <a:srgbClr val="EC7061"/>
                </a:solidFill>
                <a:latin typeface="Huawei Sans" panose="020C0503030203020204" pitchFamily="34" charset="0"/>
              </a:rPr>
              <a:t> Multiplier:3                </a:t>
            </a:r>
            <a:endParaRPr lang="en-US" altLang="zh-CN" sz="14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BFD Local Dis:8192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err="1">
                <a:solidFill>
                  <a:prstClr val="black"/>
                </a:solidFill>
                <a:latin typeface="Huawei Sans" panose="020C0503030203020204" pitchFamily="34" charset="0"/>
              </a:rPr>
              <a:t>LocalIpAdd</a:t>
            </a:r>
            <a:r>
              <a:rPr lang="en-US" sz="1400" dirty="0">
                <a:solidFill>
                  <a:prstClr val="black"/>
                </a:solidFill>
                <a:latin typeface="Huawei Sans" panose="020C0503030203020204" pitchFamily="34" charset="0"/>
              </a:rPr>
              <a:t>: 10.0.12.1</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rPr>
              <a:t>RemoteIpAdd:10.0.12.2       </a:t>
            </a:r>
          </a:p>
          <a:p>
            <a:pPr fontAlgn="ctr">
              <a:lnSpc>
                <a:spcPts val="2400"/>
              </a:lnSpc>
            </a:pPr>
            <a:r>
              <a:rPr lang="en-US" sz="1400" dirty="0">
                <a:solidFill>
                  <a:prstClr val="black"/>
                </a:solidFill>
                <a:latin typeface="Huawei Sans" panose="020C0503030203020204" pitchFamily="34" charset="0"/>
              </a:rPr>
              <a:t>Diagnostic </a:t>
            </a:r>
            <a:r>
              <a:rPr lang="en-US" sz="1400" dirty="0" err="1">
                <a:solidFill>
                  <a:prstClr val="black"/>
                </a:solidFill>
                <a:latin typeface="Huawei Sans" panose="020C0503030203020204" pitchFamily="34" charset="0"/>
              </a:rPr>
              <a:t>Info:No</a:t>
            </a:r>
            <a:r>
              <a:rPr lang="en-US" sz="1400" dirty="0">
                <a:solidFill>
                  <a:prstClr val="black"/>
                </a:solidFill>
                <a:latin typeface="Huawei Sans" panose="020C0503030203020204" pitchFamily="34" charset="0"/>
              </a:rPr>
              <a:t>   diagnostic information</a:t>
            </a:r>
          </a:p>
        </p:txBody>
      </p:sp>
      <p:sp>
        <p:nvSpPr>
          <p:cNvPr id="2" name="矩形 1"/>
          <p:cNvSpPr/>
          <p:nvPr/>
        </p:nvSpPr>
        <p:spPr>
          <a:xfrm>
            <a:off x="446087" y="1326922"/>
            <a:ext cx="5649913" cy="4708981"/>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a:solidFill>
                  <a:prstClr val="black"/>
                </a:solidFill>
                <a:latin typeface="Huawei Sans" panose="020C0503030203020204" pitchFamily="34" charset="0"/>
              </a:rPr>
              <a:t>[R1]display </a:t>
            </a:r>
            <a:r>
              <a:rPr lang="en-US" sz="1400" dirty="0" err="1">
                <a:solidFill>
                  <a:prstClr val="black"/>
                </a:solidFill>
                <a:latin typeface="Huawei Sans" panose="020C0503030203020204" pitchFamily="34" charset="0"/>
              </a:rPr>
              <a:t>bfd</a:t>
            </a:r>
            <a:r>
              <a:rPr lang="en-US" sz="1400" dirty="0">
                <a:solidFill>
                  <a:prstClr val="black"/>
                </a:solidFill>
                <a:latin typeface="Huawei Sans" panose="020C0503030203020204" pitchFamily="34" charset="0"/>
              </a:rPr>
              <a:t> session all verbose </a:t>
            </a:r>
          </a:p>
          <a:p>
            <a:pPr fontAlgn="ctr">
              <a:lnSpc>
                <a:spcPts val="2400"/>
              </a:lnSpc>
            </a:pPr>
            <a:r>
              <a:rPr lang="en-US" sz="1400" dirty="0">
                <a:solidFill>
                  <a:prstClr val="black"/>
                </a:solidFill>
                <a:latin typeface="Huawei Sans" panose="020C0503030203020204" pitchFamily="34" charset="0"/>
              </a:rPr>
              <a:t>Session Mince : </a:t>
            </a:r>
            <a:r>
              <a:rPr lang="en-US" sz="1400" b="1" dirty="0">
                <a:solidFill>
                  <a:srgbClr val="EC7061"/>
                </a:solidFill>
                <a:latin typeface="Huawei Sans" panose="020C0503030203020204" pitchFamily="34" charset="0"/>
              </a:rPr>
              <a:t>256       (One Hop) State : Up        </a:t>
            </a:r>
            <a:r>
              <a:rPr lang="en-US" sz="1400" dirty="0">
                <a:solidFill>
                  <a:prstClr val="black"/>
                </a:solidFill>
                <a:latin typeface="Huawei Sans" panose="020C0503030203020204" pitchFamily="34" charset="0"/>
              </a:rPr>
              <a:t>Name : dyn_8192       </a:t>
            </a:r>
          </a:p>
          <a:p>
            <a:pPr fontAlgn="ctr">
              <a:lnSpc>
                <a:spcPts val="2400"/>
              </a:lnSpc>
            </a:pPr>
            <a:r>
              <a:rPr lang="en-US" sz="1400" dirty="0">
                <a:solidFill>
                  <a:prstClr val="black"/>
                </a:solidFill>
                <a:latin typeface="Huawei Sans" panose="020C0503030203020204" pitchFamily="34" charset="0"/>
              </a:rPr>
              <a:t>Local Discriminator   : 8192             Remote Discriminator   : 8192      </a:t>
            </a:r>
          </a:p>
          <a:p>
            <a:pPr fontAlgn="ctr">
              <a:lnSpc>
                <a:spcPts val="2400"/>
              </a:lnSpc>
            </a:pPr>
            <a:r>
              <a:rPr lang="en-US" sz="1400" dirty="0">
                <a:solidFill>
                  <a:prstClr val="black"/>
                </a:solidFill>
                <a:latin typeface="Huawei Sans" panose="020C0503030203020204" pitchFamily="34" charset="0"/>
              </a:rPr>
              <a:t>Session Detect Mode : Asynchronous Mode Without Echo Function             </a:t>
            </a:r>
          </a:p>
          <a:p>
            <a:pPr fontAlgn="ctr">
              <a:lnSpc>
                <a:spcPts val="2400"/>
              </a:lnSpc>
            </a:pPr>
            <a:r>
              <a:rPr lang="en-US" sz="1400" dirty="0">
                <a:solidFill>
                  <a:prstClr val="black"/>
                </a:solidFill>
                <a:latin typeface="Huawei Sans" panose="020C0503030203020204" pitchFamily="34" charset="0"/>
              </a:rPr>
              <a:t>  BFD Bind Type        : Interface(GigabitEthernet0/0/0)                     </a:t>
            </a:r>
          </a:p>
          <a:p>
            <a:pPr fontAlgn="ctr">
              <a:lnSpc>
                <a:spcPts val="2400"/>
              </a:lnSpc>
            </a:pPr>
            <a:r>
              <a:rPr lang="en-US" sz="1400" dirty="0">
                <a:solidFill>
                  <a:prstClr val="black"/>
                </a:solidFill>
                <a:latin typeface="Huawei Sans" panose="020C0503030203020204" pitchFamily="34" charset="0"/>
              </a:rPr>
              <a:t>  Bind Session Type   : </a:t>
            </a:r>
            <a:r>
              <a:rPr lang="en-US" sz="1400" b="1" dirty="0">
                <a:solidFill>
                  <a:srgbClr val="EC7061"/>
                </a:solidFill>
                <a:latin typeface="Huawei Sans" panose="020C0503030203020204" pitchFamily="34" charset="0"/>
              </a:rPr>
              <a:t>Dynamic </a:t>
            </a:r>
            <a:r>
              <a:rPr lang="en-US" sz="1400" dirty="0">
                <a:solidFill>
                  <a:prstClr val="black"/>
                </a:solidFill>
                <a:latin typeface="Huawei Sans" panose="020C0503030203020204" pitchFamily="34" charset="0"/>
              </a:rPr>
              <a:t>                                            </a:t>
            </a:r>
          </a:p>
          <a:p>
            <a:pPr fontAlgn="ctr">
              <a:lnSpc>
                <a:spcPts val="2400"/>
              </a:lnSpc>
            </a:pPr>
            <a:r>
              <a:rPr lang="en-US" sz="1400" dirty="0">
                <a:solidFill>
                  <a:prstClr val="black"/>
                </a:solidFill>
                <a:latin typeface="Huawei Sans" panose="020C0503030203020204" pitchFamily="34" charset="0"/>
              </a:rPr>
              <a:t>  Bind Peer IP Address   : 10.0.12.2                                           </a:t>
            </a:r>
          </a:p>
          <a:p>
            <a:pPr fontAlgn="ctr">
              <a:lnSpc>
                <a:spcPts val="2400"/>
              </a:lnSpc>
            </a:pP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NextHop</a:t>
            </a:r>
            <a:r>
              <a:rPr lang="en-US" sz="1400" dirty="0">
                <a:solidFill>
                  <a:prstClr val="black"/>
                </a:solidFill>
                <a:latin typeface="Huawei Sans" panose="020C0503030203020204" pitchFamily="34" charset="0"/>
              </a:rPr>
              <a:t> </a:t>
            </a:r>
            <a:r>
              <a:rPr lang="en-US" sz="1400" dirty="0" err="1">
                <a:solidFill>
                  <a:prstClr val="black"/>
                </a:solidFill>
                <a:latin typeface="Huawei Sans" panose="020C0503030203020204" pitchFamily="34" charset="0"/>
              </a:rPr>
              <a:t>Ip</a:t>
            </a:r>
            <a:r>
              <a:rPr lang="en-US" sz="1400" dirty="0">
                <a:solidFill>
                  <a:prstClr val="black"/>
                </a:solidFill>
                <a:latin typeface="Huawei Sans" panose="020C0503030203020204" pitchFamily="34" charset="0"/>
              </a:rPr>
              <a:t> Address    : 10.0.12.2                                           </a:t>
            </a:r>
          </a:p>
          <a:p>
            <a:pPr fontAlgn="ctr">
              <a:lnSpc>
                <a:spcPts val="2400"/>
              </a:lnSpc>
            </a:pPr>
            <a:r>
              <a:rPr lang="en-US" sz="1400" dirty="0">
                <a:solidFill>
                  <a:prstClr val="black"/>
                </a:solidFill>
                <a:latin typeface="Huawei Sans" panose="020C0503030203020204" pitchFamily="34" charset="0"/>
              </a:rPr>
              <a:t>  Bind Interface         : GigabitEthernet0/0/0                                </a:t>
            </a:r>
          </a:p>
          <a:p>
            <a:pPr fontAlgn="ctr">
              <a:lnSpc>
                <a:spcPts val="2400"/>
              </a:lnSpc>
            </a:pPr>
            <a:r>
              <a:rPr lang="en-US" sz="1400" dirty="0">
                <a:solidFill>
                  <a:prstClr val="black"/>
                </a:solidFill>
                <a:latin typeface="Huawei Sans" panose="020C0503030203020204" pitchFamily="34" charset="0"/>
              </a:rPr>
              <a:t>  FSM Board Id           : 0                TOS-EXP                : 7         </a:t>
            </a:r>
          </a:p>
          <a:p>
            <a:pPr fontAlgn="ctr">
              <a:lnSpc>
                <a:spcPts val="2400"/>
              </a:lnSpc>
            </a:pPr>
            <a:r>
              <a:rPr lang="en-US" sz="1400" dirty="0">
                <a:solidFill>
                  <a:srgbClr val="EC7061"/>
                </a:solidFill>
                <a:latin typeface="Huawei Sans" panose="020C0503030203020204" pitchFamily="34" charset="0"/>
              </a:rPr>
              <a:t>  </a:t>
            </a:r>
            <a:r>
              <a:rPr lang="en-US" sz="1400" b="1" dirty="0">
                <a:solidFill>
                  <a:srgbClr val="EC7061"/>
                </a:solidFill>
                <a:latin typeface="Huawei Sans" panose="020C0503030203020204" pitchFamily="34" charset="0"/>
              </a:rPr>
              <a:t>Min </a:t>
            </a:r>
            <a:r>
              <a:rPr lang="en-US" sz="1400" b="1" dirty="0" err="1">
                <a:solidFill>
                  <a:srgbClr val="EC7061"/>
                </a:solidFill>
                <a:latin typeface="Huawei Sans" panose="020C0503030203020204" pitchFamily="34" charset="0"/>
              </a:rPr>
              <a:t>Tx</a:t>
            </a:r>
            <a:r>
              <a:rPr lang="en-US" sz="1400" b="1" dirty="0">
                <a:solidFill>
                  <a:srgbClr val="EC7061"/>
                </a:solidFill>
                <a:latin typeface="Huawei Sans" panose="020C0503030203020204" pitchFamily="34" charset="0"/>
              </a:rPr>
              <a: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100          Min Rx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100       </a:t>
            </a:r>
          </a:p>
          <a:p>
            <a:pPr fontAlgn="ctr">
              <a:lnSpc>
                <a:spcPts val="2400"/>
              </a:lnSpc>
            </a:pPr>
            <a:r>
              <a:rPr lang="en-US" sz="1400" b="1" dirty="0">
                <a:solidFill>
                  <a:srgbClr val="EC7061"/>
                </a:solidFill>
                <a:latin typeface="Huawei Sans" panose="020C0503030203020204" pitchFamily="34" charset="0"/>
              </a:rPr>
              <a:t>  Actual </a:t>
            </a:r>
            <a:r>
              <a:rPr lang="en-US" sz="1400" b="1" dirty="0" err="1">
                <a:solidFill>
                  <a:srgbClr val="EC7061"/>
                </a:solidFill>
                <a:latin typeface="Huawei Sans" panose="020C0503030203020204" pitchFamily="34" charset="0"/>
              </a:rPr>
              <a:t>Tx</a:t>
            </a:r>
            <a:r>
              <a:rPr lang="en-US" sz="1400" b="1" dirty="0">
                <a:solidFill>
                  <a:srgbClr val="EC7061"/>
                </a:solidFill>
                <a:latin typeface="Huawei Sans" panose="020C0503030203020204" pitchFamily="34" charset="0"/>
              </a:rPr>
              <a: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100         Actual Rx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100       </a:t>
            </a:r>
          </a:p>
          <a:p>
            <a:pPr fontAlgn="ctr">
              <a:lnSpc>
                <a:spcPts val="2400"/>
              </a:lnSpc>
            </a:pPr>
            <a:r>
              <a:rPr lang="en-US" sz="1400" b="1" dirty="0">
                <a:solidFill>
                  <a:srgbClr val="EC7061"/>
                </a:solidFill>
                <a:latin typeface="Huawei Sans" panose="020C0503030203020204" pitchFamily="34" charset="0"/>
              </a:rPr>
              <a:t>  Local Detect Multi     : 3                Detect Interval (</a:t>
            </a:r>
            <a:r>
              <a:rPr lang="en-US" sz="1400" b="1" dirty="0" err="1">
                <a:solidFill>
                  <a:srgbClr val="EC7061"/>
                </a:solidFill>
                <a:latin typeface="Huawei Sans" panose="020C0503030203020204" pitchFamily="34" charset="0"/>
              </a:rPr>
              <a:t>ms</a:t>
            </a:r>
            <a:r>
              <a:rPr lang="en-US" sz="1400" b="1" dirty="0">
                <a:solidFill>
                  <a:srgbClr val="EC7061"/>
                </a:solidFill>
                <a:latin typeface="Huawei Sans" panose="020C0503030203020204" pitchFamily="34" charset="0"/>
              </a:rPr>
              <a:t>)   : 300       </a:t>
            </a:r>
          </a:p>
          <a:p>
            <a:pPr fontAlgn="ctr">
              <a:lnSpc>
                <a:spcPts val="2400"/>
              </a:lnSpc>
            </a:pPr>
            <a:r>
              <a:rPr lang="en-US" sz="1400" dirty="0">
                <a:solidFill>
                  <a:prstClr val="black"/>
                </a:solidFill>
                <a:latin typeface="Huawei Sans" panose="020C0503030203020204" pitchFamily="34" charset="0"/>
              </a:rPr>
              <a:t>  Echo Passive           : Disable          </a:t>
            </a:r>
            <a:r>
              <a:rPr lang="en-US" sz="1400" dirty="0" err="1">
                <a:solidFill>
                  <a:prstClr val="black"/>
                </a:solidFill>
                <a:latin typeface="Huawei Sans" panose="020C0503030203020204" pitchFamily="34" charset="0"/>
              </a:rPr>
              <a:t>Acl</a:t>
            </a:r>
            <a:r>
              <a:rPr lang="en-US" sz="1400" dirty="0">
                <a:solidFill>
                  <a:prstClr val="black"/>
                </a:solidFill>
                <a:latin typeface="Huawei Sans" panose="020C0503030203020204" pitchFamily="34" charset="0"/>
              </a:rPr>
              <a:t> Number             : -         </a:t>
            </a:r>
          </a:p>
        </p:txBody>
      </p:sp>
    </p:spTree>
    <p:extLst>
      <p:ext uri="{BB962C8B-B14F-4D97-AF65-F5344CB8AC3E}">
        <p14:creationId xmlns:p14="http://schemas.microsoft.com/office/powerpoint/2010/main" val="5002637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355600" indent="-355600"/>
            <a:r>
              <a:rPr lang="en-US" dirty="0">
                <a:latin typeface="Huawei Sans" panose="020C0503030203020204" pitchFamily="34" charset="0"/>
              </a:rPr>
              <a:t>(Multiple) Which of the following states are involved in the establishment of a BFD session? </a:t>
            </a:r>
          </a:p>
          <a:p>
            <a:pPr marL="742950" lvl="1" indent="-387350" fontAlgn="ctr">
              <a:buFont typeface="+mj-lt"/>
              <a:buAutoNum type="alphaUcPeriod"/>
            </a:pPr>
            <a:r>
              <a:rPr lang="en-US" dirty="0">
                <a:latin typeface="Huawei Sans" panose="020C0503030203020204" pitchFamily="34" charset="0"/>
              </a:rPr>
              <a:t>Down</a:t>
            </a:r>
          </a:p>
          <a:p>
            <a:pPr marL="742950" lvl="1" indent="-387350" fontAlgn="ctr">
              <a:buFont typeface="+mj-lt"/>
              <a:buAutoNum type="alphaUcPeriod"/>
            </a:pPr>
            <a:r>
              <a:rPr lang="en-US" dirty="0" err="1">
                <a:latin typeface="Huawei Sans" panose="020C0503030203020204" pitchFamily="34" charset="0"/>
              </a:rPr>
              <a:t>Init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42950" lvl="1" indent="-387350" fontAlgn="ctr">
              <a:buFont typeface="+mj-lt"/>
              <a:buAutoNum type="alphaUcPeriod"/>
            </a:pPr>
            <a:r>
              <a:rPr lang="en-US" dirty="0">
                <a:latin typeface="Huawei Sans" panose="020C0503030203020204" pitchFamily="34" charset="0"/>
              </a:rPr>
              <a:t>Up</a:t>
            </a:r>
          </a:p>
          <a:p>
            <a:pPr marL="742950" lvl="1" indent="-387350" fontAlgn="ctr">
              <a:buFont typeface="+mj-lt"/>
              <a:buAutoNum type="alphaUcPeriod"/>
            </a:pPr>
            <a:r>
              <a:rPr lang="en-US" dirty="0">
                <a:latin typeface="Huawei Sans" panose="020C0503030203020204" pitchFamily="34" charset="0"/>
              </a:rPr>
              <a:t>Establish</a:t>
            </a:r>
          </a:p>
          <a:p>
            <a:pPr marL="355600" indent="-355600"/>
            <a:r>
              <a:rPr lang="en-US" dirty="0">
                <a:latin typeface="Huawei Sans" panose="020C0503030203020204" pitchFamily="34" charset="0"/>
              </a:rPr>
              <a:t>(Multiple) Which of the following BFD detection modes are available? </a:t>
            </a:r>
          </a:p>
          <a:p>
            <a:pPr marL="742950" lvl="1" indent="-387350" fontAlgn="ctr">
              <a:buFont typeface="+mj-lt"/>
              <a:buAutoNum type="alphaUcPeriod"/>
            </a:pPr>
            <a:r>
              <a:rPr lang="en-US" dirty="0">
                <a:latin typeface="Huawei Sans" panose="020C0503030203020204" pitchFamily="34" charset="0"/>
              </a:rPr>
              <a:t>Asynchronous mode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42950" lvl="1" indent="-387350" fontAlgn="ctr">
              <a:buFont typeface="+mj-lt"/>
              <a:buAutoNum type="alphaUcPeriod"/>
            </a:pPr>
            <a:r>
              <a:rPr lang="en-US" dirty="0">
                <a:latin typeface="Huawei Sans" panose="020C0503030203020204" pitchFamily="34" charset="0"/>
              </a:rPr>
              <a:t>Synchronous mode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42950" lvl="1" indent="-387350" fontAlgn="ctr">
              <a:buFont typeface="+mj-lt"/>
              <a:buAutoNum type="alphaUcPeriod"/>
            </a:pPr>
            <a:r>
              <a:rPr lang="en-US" dirty="0">
                <a:latin typeface="Huawei Sans" panose="020C0503030203020204" pitchFamily="34" charset="0"/>
              </a:rPr>
              <a:t>Demand mode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42950" lvl="1" indent="-387350" fontAlgn="ctr">
              <a:buFont typeface="+mj-lt"/>
              <a:buAutoNum type="alphaUcPeriod"/>
            </a:pPr>
            <a:r>
              <a:rPr lang="en-US" dirty="0">
                <a:latin typeface="Huawei Sans" panose="020C0503030203020204" pitchFamily="34" charset="0"/>
              </a:rPr>
              <a:t>Echo mode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9912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type="body" sz="quarter" idx="11"/>
          </p:nvPr>
        </p:nvSpPr>
        <p:spPr/>
        <p:txBody>
          <a:bodyPr/>
          <a:lstStyle/>
          <a:p>
            <a:pPr marL="355600" indent="-355600" algn="l" fontAlgn="ctr"/>
            <a:r>
              <a:rPr lang="en-US" sz="2000" dirty="0">
                <a:latin typeface="Huawei Sans" panose="020C0503030203020204" pitchFamily="34" charset="0"/>
              </a:rPr>
              <a:t>This document describes the working principles of BFD, including the session establishment process, detection mode, detection time, and detection process.</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marL="355600" indent="-355600" algn="l" fontAlgn="ctr"/>
            <a:r>
              <a:rPr lang="en-US" sz="2000" dirty="0">
                <a:latin typeface="Huawei Sans" panose="020C0503030203020204" pitchFamily="34" charset="0"/>
              </a:rPr>
              <a:t>A BFD session experiences three states: Down, </a:t>
            </a:r>
            <a:r>
              <a:rPr lang="en-US" sz="2000" dirty="0" err="1">
                <a:latin typeface="Huawei Sans" panose="020C0503030203020204" pitchFamily="34" charset="0"/>
              </a:rPr>
              <a:t>Init</a:t>
            </a:r>
            <a:r>
              <a:rPr lang="en-US" sz="2000" dirty="0">
                <a:latin typeface="Huawei Sans" panose="020C0503030203020204" pitchFamily="34" charset="0"/>
              </a:rPr>
              <a:t>, and Up. The state of the BFD session is changed according to the State field in the received BFD packet. The BFD detection modes are classified into asynchronous and demand modes. The two modes differ in the detection packet sending mode, detection position, detection time, and detection process.</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marL="355600" indent="-355600" algn="l" fontAlgn="ctr"/>
            <a:r>
              <a:rPr lang="en-US" sz="2000" dirty="0">
                <a:latin typeface="Huawei Sans" panose="020C0503030203020204" pitchFamily="34" charset="0"/>
              </a:rPr>
              <a:t>BFD can quickly detect link faults. However, only application modules, such as OSPF and static routes, can invoke BFD to implement fast traffic path switching. Therefore, BFD is widely used on the live network.</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44340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gn="l"/>
            <a:r>
              <a:rPr lang="en-US" sz="2000" dirty="0">
                <a:latin typeface="Huawei Sans" panose="020C0503030203020204" pitchFamily="34" charset="0"/>
              </a:rPr>
              <a:t>As network applications are widely deployed, network faults may cause service </a:t>
            </a:r>
            <a:r>
              <a:rPr lang="en-US" sz="2000" dirty="0"/>
              <a:t>anomalies. </a:t>
            </a:r>
            <a:r>
              <a:rPr lang="en-US" sz="2000" dirty="0">
                <a:latin typeface="Huawei Sans" panose="020C0503030203020204" pitchFamily="34" charset="0"/>
              </a:rPr>
              <a:t>To minimize the impact of device faults on services and improve network reliability, a network device must be able to quickly detect faults in communication with adjacent devices. Measures can then be taken to promptly rectify the faults to ensure service continuity.</a:t>
            </a:r>
          </a:p>
          <a:p>
            <a:pPr algn="l" fontAlgn="ctr"/>
            <a:r>
              <a:rPr lang="en-US" sz="2000" dirty="0">
                <a:latin typeface="Huawei Sans" panose="020C0503030203020204" pitchFamily="34" charset="0"/>
              </a:rPr>
              <a:t>Bidirectional Forwarding Detection (BFD) is a fast fault detection mechanism that rapidly detects link faults and monitors IP connectivity on the entire network independent of media and routing protocols.</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2000" dirty="0">
                <a:latin typeface="Huawei Sans" panose="020C0503030203020204" pitchFamily="34" charset="0"/>
              </a:rPr>
              <a:t>This document describes the implementation and typical application scenarios of BFD.</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02717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55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pPr marL="361950" indent="-361950" algn="l" fontAlgn="ctr"/>
            <a:r>
              <a:rPr lang="en-US" dirty="0">
                <a:latin typeface="Huawei Sans" panose="020C0503030203020204" pitchFamily="34" charset="0"/>
              </a:rPr>
              <a:t>Upon completion of this course, you will be able to:</a:t>
            </a:r>
          </a:p>
          <a:p>
            <a:pPr marL="714375" lvl="1" indent="-352425" algn="l" fontAlgn="ctr"/>
            <a:r>
              <a:rPr lang="en-US" dirty="0">
                <a:latin typeface="Huawei Sans" panose="020C0503030203020204" pitchFamily="34" charset="0"/>
              </a:rPr>
              <a:t>Describe functions of BFD.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4375" lvl="1" indent="-352425" algn="l" fontAlgn="ctr"/>
            <a:r>
              <a:rPr lang="en-US" dirty="0">
                <a:latin typeface="Huawei Sans" panose="020C0503030203020204" pitchFamily="34" charset="0"/>
              </a:rPr>
              <a:t>Describe BFD implementation.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marL="714375" lvl="1" indent="-352425" algn="l" fontAlgn="ctr"/>
            <a:r>
              <a:rPr lang="en-US" dirty="0">
                <a:latin typeface="Huawei Sans" panose="020C0503030203020204" pitchFamily="34" charset="0"/>
              </a:rPr>
              <a:t>Configure and apply BFD.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42352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fontAlgn="ctr"/>
            <a:r>
              <a:rPr lang="en-US" b="1" dirty="0">
                <a:latin typeface="Huawei Sans" panose="020C0503030203020204" pitchFamily="34" charset="0"/>
              </a:rPr>
              <a:t>Introduction to BFD</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BFD Implementation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BFD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a:solidFill>
                  <a:schemeClr val="bg1">
                    <a:lumMod val="50000"/>
                  </a:schemeClr>
                </a:solidFill>
                <a:latin typeface="Huawei Sans" panose="020C0503030203020204" pitchFamily="34" charset="0"/>
              </a:rPr>
              <a:t>Basic BFD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67758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圆角矩形 75"/>
          <p:cNvSpPr/>
          <p:nvPr/>
        </p:nvSpPr>
        <p:spPr>
          <a:xfrm>
            <a:off x="6248201" y="3661786"/>
            <a:ext cx="5500097" cy="26159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r>
              <a:rPr lang="en-US" sz="1400" dirty="0">
                <a:solidFill>
                  <a:prstClr val="black"/>
                </a:solidFill>
                <a:latin typeface="Huawei Sans" panose="020C0503030203020204" pitchFamily="34" charset="0"/>
              </a:rPr>
              <a:t>On R1, a default route to the gateway R2 is configured. Can R1 quickly detect the fault on the link between SW1 and R2?</a:t>
            </a:r>
          </a:p>
        </p:txBody>
      </p:sp>
      <p:sp>
        <p:nvSpPr>
          <p:cNvPr id="75" name="圆角矩形 75"/>
          <p:cNvSpPr/>
          <p:nvPr/>
        </p:nvSpPr>
        <p:spPr>
          <a:xfrm>
            <a:off x="471218" y="3661786"/>
            <a:ext cx="5489133" cy="26159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spcAft>
                <a:spcPts val="600"/>
              </a:spcAft>
            </a:pPr>
            <a:endParaRPr lang="en-US" sz="1400" dirty="0">
              <a:solidFill>
                <a:prstClr val="black"/>
              </a:solidFill>
              <a:latin typeface="Huawei Sans" panose="020C0503030203020204" pitchFamily="34" charset="0"/>
            </a:endParaRPr>
          </a:p>
          <a:p>
            <a:pPr fontAlgn="ctr">
              <a:lnSpc>
                <a:spcPts val="2600"/>
              </a:lnSpc>
              <a:spcAft>
                <a:spcPts val="600"/>
              </a:spcAft>
            </a:pPr>
            <a:r>
              <a:rPr lang="en-US" sz="1400" dirty="0">
                <a:solidFill>
                  <a:prstClr val="black"/>
                </a:solidFill>
                <a:latin typeface="Huawei Sans" panose="020C0503030203020204" pitchFamily="34" charset="0"/>
              </a:rPr>
              <a:t>R1 and R2 establish an OSPF neighbor relationship through a Layer 2 switch. Can R1 and R2 quickly detect a fault on the link between SW1 and SW2?</a:t>
            </a:r>
          </a:p>
        </p:txBody>
      </p:sp>
      <p:sp>
        <p:nvSpPr>
          <p:cNvPr id="4" name="文本占位符 3"/>
          <p:cNvSpPr>
            <a:spLocks noGrp="1"/>
          </p:cNvSpPr>
          <p:nvPr>
            <p:ph type="body" sz="quarter" idx="10"/>
          </p:nvPr>
        </p:nvSpPr>
        <p:spPr/>
        <p:txBody>
          <a:bodyPr/>
          <a:lstStyle/>
          <a:p>
            <a:pPr marL="361950" indent="-361950" algn="l" fontAlgn="ctr"/>
            <a:r>
              <a:rPr lang="en-US" sz="1400" dirty="0">
                <a:latin typeface="Huawei Sans" panose="020C0503030203020204" pitchFamily="34" charset="0"/>
              </a:rPr>
              <a:t>In a system where hardware signals cannot be used to detect faults, applications usually use the Hello mechanism of an upper-layer routing protocol to detect network faults.</a:t>
            </a:r>
            <a:endParaRPr lang="en-US" altLang="zh-CN" sz="1400" dirty="0">
              <a:latin typeface="Huawei Sans" panose="020C0503030203020204" pitchFamily="34" charset="0"/>
              <a:sym typeface="Huawei Sans" panose="020C0503030203020204" pitchFamily="34" charset="0"/>
            </a:endParaRPr>
          </a:p>
          <a:p>
            <a:pPr marL="361950" indent="-361950" algn="l" fontAlgn="ctr"/>
            <a:r>
              <a:rPr lang="en-US" sz="1400" dirty="0">
                <a:latin typeface="Huawei Sans" panose="020C0503030203020204" pitchFamily="34" charset="0"/>
              </a:rPr>
              <a:t>The detection duration is more than 1 second, which is too long for some applications. When data transmitted on the network exceeds 1 </a:t>
            </a:r>
            <a:r>
              <a:rPr lang="en-US" sz="1400" dirty="0" err="1">
                <a:latin typeface="Huawei Sans" panose="020C0503030203020204" pitchFamily="34" charset="0"/>
              </a:rPr>
              <a:t>Gbit</a:t>
            </a:r>
            <a:r>
              <a:rPr lang="en-US" sz="1400" dirty="0">
                <a:latin typeface="Huawei Sans" panose="020C0503030203020204" pitchFamily="34" charset="0"/>
              </a:rPr>
              <a:t>/s, the second-level detection will cause a large amount of data to be lost.</a:t>
            </a:r>
            <a:endParaRPr lang="en-US" altLang="zh-CN" sz="1400" dirty="0">
              <a:latin typeface="Huawei Sans" panose="020C0503030203020204" pitchFamily="34" charset="0"/>
              <a:sym typeface="Huawei Sans" panose="020C0503030203020204" pitchFamily="34" charset="0"/>
            </a:endParaRPr>
          </a:p>
          <a:p>
            <a:pPr marL="361950" indent="-361950" algn="l" fontAlgn="ctr"/>
            <a:r>
              <a:rPr lang="en-US" sz="1400" dirty="0">
                <a:latin typeface="Huawei Sans" panose="020C0503030203020204" pitchFamily="34" charset="0"/>
              </a:rPr>
              <a:t>On a Layer 3 network, static routes do not have a fault detection mechanism.</a:t>
            </a: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nchor="ctr"/>
          <a:lstStyle/>
          <a:p>
            <a:pPr fontAlgn="ctr"/>
            <a:r>
              <a:rPr lang="en-US" dirty="0">
                <a:latin typeface="Huawei Sans" panose="020C0503030203020204" pitchFamily="34" charset="0"/>
              </a:rPr>
              <a:t>You May Encounter in Problems in Network Fault Detection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a:xfrm>
            <a:off x="795133" y="4303166"/>
            <a:ext cx="4914583" cy="776216"/>
            <a:chOff x="876942" y="4039731"/>
            <a:chExt cx="4914583" cy="776216"/>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6942" y="4039731"/>
              <a:ext cx="540000" cy="442800"/>
            </a:xfrm>
            <a:prstGeom prst="rect">
              <a:avLst/>
            </a:prstGeom>
          </p:spPr>
        </p:pic>
        <p:pic>
          <p:nvPicPr>
            <p:cNvPr id="6" name="图片 5" descr="通用交换机.png"/>
            <p:cNvPicPr>
              <a:picLocks noChangeAspect="1"/>
            </p:cNvPicPr>
            <p:nvPr/>
          </p:nvPicPr>
          <p:blipFill>
            <a:blip r:embed="rId4" cstate="print"/>
            <a:stretch>
              <a:fillRect/>
            </a:stretch>
          </p:blipFill>
          <p:spPr>
            <a:xfrm>
              <a:off x="2335136" y="4039731"/>
              <a:ext cx="540000" cy="441818"/>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1525" y="4041204"/>
              <a:ext cx="540000" cy="442800"/>
            </a:xfrm>
            <a:prstGeom prst="rect">
              <a:avLst/>
            </a:prstGeom>
          </p:spPr>
        </p:pic>
        <p:pic>
          <p:nvPicPr>
            <p:cNvPr id="8" name="图片 7" descr="通用交换机.png"/>
            <p:cNvPicPr>
              <a:picLocks noChangeAspect="1"/>
            </p:cNvPicPr>
            <p:nvPr/>
          </p:nvPicPr>
          <p:blipFill>
            <a:blip r:embed="rId4" cstate="print"/>
            <a:stretch>
              <a:fillRect/>
            </a:stretch>
          </p:blipFill>
          <p:spPr>
            <a:xfrm>
              <a:off x="3793330" y="4040713"/>
              <a:ext cx="540000" cy="441818"/>
            </a:xfrm>
            <a:prstGeom prst="rect">
              <a:avLst/>
            </a:prstGeom>
          </p:spPr>
        </p:pic>
        <p:cxnSp>
          <p:nvCxnSpPr>
            <p:cNvPr id="9" name="直接连接符 8"/>
            <p:cNvCxnSpPr>
              <a:stCxn id="5" idx="3"/>
              <a:endCxn id="6" idx="1"/>
            </p:cNvCxnSpPr>
            <p:nvPr/>
          </p:nvCxnSpPr>
          <p:spPr>
            <a:xfrm flipV="1">
              <a:off x="1416942" y="4260640"/>
              <a:ext cx="918194"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3"/>
              <a:endCxn id="8" idx="1"/>
            </p:cNvCxnSpPr>
            <p:nvPr/>
          </p:nvCxnSpPr>
          <p:spPr>
            <a:xfrm>
              <a:off x="2875136" y="4260640"/>
              <a:ext cx="918194" cy="98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3"/>
              <a:endCxn id="7" idx="1"/>
            </p:cNvCxnSpPr>
            <p:nvPr/>
          </p:nvCxnSpPr>
          <p:spPr>
            <a:xfrm>
              <a:off x="4333330" y="4261622"/>
              <a:ext cx="918195" cy="98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920225" y="4477393"/>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5309732" y="4477393"/>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2292111" y="4477393"/>
              <a:ext cx="607859" cy="338554"/>
            </a:xfrm>
            <a:prstGeom prst="rect">
              <a:avLst/>
            </a:prstGeom>
            <a:noFill/>
          </p:spPr>
          <p:txBody>
            <a:bodyPr wrap="none" rtlCol="0">
              <a:spAutoFit/>
            </a:bodyPr>
            <a:lstStyle/>
            <a:p>
              <a:pPr fontAlgn="ctr"/>
              <a:r>
                <a:rPr lang="en-US" sz="1600" dirty="0">
                  <a:latin typeface="Huawei Sans" panose="020C0503030203020204" pitchFamily="34" charset="0"/>
                </a:rPr>
                <a:t>SW1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3755643" y="4477393"/>
              <a:ext cx="607859" cy="338554"/>
            </a:xfrm>
            <a:prstGeom prst="rect">
              <a:avLst/>
            </a:prstGeom>
            <a:noFill/>
          </p:spPr>
          <p:txBody>
            <a:bodyPr wrap="none" rtlCol="0">
              <a:spAutoFit/>
            </a:bodyPr>
            <a:lstStyle/>
            <a:p>
              <a:pPr fontAlgn="ctr"/>
              <a:r>
                <a:rPr lang="en-US" sz="1600" dirty="0">
                  <a:latin typeface="Huawei Sans" panose="020C0503030203020204" pitchFamily="34" charset="0"/>
                </a:rPr>
                <a:t>SW2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1" name="直接连接符 40"/>
          <p:cNvCxnSpPr/>
          <p:nvPr/>
        </p:nvCxnSpPr>
        <p:spPr>
          <a:xfrm>
            <a:off x="1036757" y="3922623"/>
            <a:ext cx="0" cy="323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446760" y="3922623"/>
            <a:ext cx="0" cy="323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1036757" y="4084319"/>
            <a:ext cx="4374582" cy="0"/>
          </a:xfrm>
          <a:prstGeom prst="straightConnector1">
            <a:avLst/>
          </a:prstGeom>
          <a:ln w="19050">
            <a:solidFill>
              <a:srgbClr val="15151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2415173" y="3742229"/>
            <a:ext cx="1617751" cy="338554"/>
          </a:xfrm>
          <a:prstGeom prst="rect">
            <a:avLst/>
          </a:prstGeom>
          <a:noFill/>
        </p:spPr>
        <p:txBody>
          <a:bodyPr wrap="none" rtlCol="0">
            <a:spAutoFit/>
          </a:bodyPr>
          <a:lstStyle/>
          <a:p>
            <a:pPr fontAlgn="ctr"/>
            <a:r>
              <a:rPr lang="en-US" sz="1600" dirty="0">
                <a:latin typeface="Huawei Sans" panose="020C0503030203020204" pitchFamily="34" charset="0"/>
              </a:rPr>
              <a:t>OSPF neighbor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十字形 46"/>
          <p:cNvSpPr/>
          <p:nvPr/>
        </p:nvSpPr>
        <p:spPr>
          <a:xfrm rot="2785165">
            <a:off x="3065692" y="4329922"/>
            <a:ext cx="345945" cy="345945"/>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6855212" y="4956271"/>
            <a:ext cx="3716082" cy="307777"/>
          </a:xfrm>
          <a:prstGeom prst="rect">
            <a:avLst/>
          </a:prstGeom>
          <a:noFill/>
        </p:spPr>
        <p:txBody>
          <a:bodyPr wrap="none" rtlCol="0">
            <a:spAutoFit/>
          </a:bodyPr>
          <a:lstStyle/>
          <a:p>
            <a:pPr fontAlgn="ctr"/>
            <a:r>
              <a:rPr lang="en-US" sz="1400" dirty="0">
                <a:latin typeface="Huawei Sans" panose="020C0503030203020204" pitchFamily="34" charset="0"/>
              </a:rPr>
              <a:t>[R1]</a:t>
            </a:r>
            <a:r>
              <a:rPr lang="en-US" sz="1400" dirty="0" err="1">
                <a:latin typeface="Huawei Sans" panose="020C0503030203020204" pitchFamily="34" charset="0"/>
              </a:rPr>
              <a:t>ip</a:t>
            </a:r>
            <a:r>
              <a:rPr lang="en-US" sz="1400" dirty="0">
                <a:latin typeface="Huawei Sans" panose="020C0503030203020204" pitchFamily="34" charset="0"/>
              </a:rPr>
              <a:t> route-static 0.0.0.0 0.0.0.0 10.0.12.2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a:xfrm>
            <a:off x="6855212" y="4062644"/>
            <a:ext cx="4272699" cy="839740"/>
            <a:chOff x="6985082" y="4798229"/>
            <a:chExt cx="4272699" cy="839740"/>
          </a:xfrm>
        </p:grpSpPr>
        <p:pic>
          <p:nvPicPr>
            <p:cNvPr id="63" name="图片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4480" y="4798229"/>
              <a:ext cx="843301" cy="529515"/>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1338" y="4861753"/>
              <a:ext cx="540000" cy="442800"/>
            </a:xfrm>
            <a:prstGeom prst="rect">
              <a:avLst/>
            </a:prstGeom>
          </p:spPr>
        </p:pic>
        <p:pic>
          <p:nvPicPr>
            <p:cNvPr id="50" name="图片 49" descr="通用交换机.png"/>
            <p:cNvPicPr>
              <a:picLocks noChangeAspect="1"/>
            </p:cNvPicPr>
            <p:nvPr/>
          </p:nvPicPr>
          <p:blipFill>
            <a:blip r:embed="rId4" cstate="print"/>
            <a:stretch>
              <a:fillRect/>
            </a:stretch>
          </p:blipFill>
          <p:spPr>
            <a:xfrm>
              <a:off x="8509532" y="4861753"/>
              <a:ext cx="540000" cy="441818"/>
            </a:xfrm>
            <a:prstGeom prst="rect">
              <a:avLst/>
            </a:prstGeom>
          </p:spPr>
        </p:pic>
        <p:cxnSp>
          <p:nvCxnSpPr>
            <p:cNvPr id="53" name="直接连接符 52"/>
            <p:cNvCxnSpPr>
              <a:stCxn id="49" idx="3"/>
              <a:endCxn id="50" idx="1"/>
            </p:cNvCxnSpPr>
            <p:nvPr/>
          </p:nvCxnSpPr>
          <p:spPr>
            <a:xfrm flipV="1">
              <a:off x="7591338" y="5082662"/>
              <a:ext cx="918194"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0" idx="3"/>
              <a:endCxn id="51" idx="1"/>
            </p:cNvCxnSpPr>
            <p:nvPr/>
          </p:nvCxnSpPr>
          <p:spPr>
            <a:xfrm flipV="1">
              <a:off x="9049532" y="5076542"/>
              <a:ext cx="91819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985082" y="5299415"/>
              <a:ext cx="425116" cy="338554"/>
            </a:xfrm>
            <a:prstGeom prst="rect">
              <a:avLst/>
            </a:prstGeom>
            <a:noFill/>
          </p:spPr>
          <p:txBody>
            <a:bodyPr wrap="none" rtlCol="0">
              <a:spAutoFit/>
            </a:bodyPr>
            <a:lstStyle/>
            <a:p>
              <a:pPr fontAlgn="ctr"/>
              <a:r>
                <a:rPr lang="en-US" sz="1600" dirty="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8437932" y="5299415"/>
              <a:ext cx="607859" cy="338554"/>
            </a:xfrm>
            <a:prstGeom prst="rect">
              <a:avLst/>
            </a:prstGeom>
            <a:noFill/>
          </p:spPr>
          <p:txBody>
            <a:bodyPr wrap="none" rtlCol="0">
              <a:spAutoFit/>
            </a:bodyPr>
            <a:lstStyle/>
            <a:p>
              <a:pPr fontAlgn="ctr"/>
              <a:r>
                <a:rPr lang="en-US" sz="1600" dirty="0">
                  <a:latin typeface="Huawei Sans" panose="020C0503030203020204" pitchFamily="34" charset="0"/>
                </a:rPr>
                <a:t>SW1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9891939" y="5299415"/>
              <a:ext cx="425116" cy="338554"/>
            </a:xfrm>
            <a:prstGeom prst="rect">
              <a:avLst/>
            </a:prstGeom>
            <a:noFill/>
          </p:spPr>
          <p:txBody>
            <a:bodyPr wrap="none" rtlCol="0">
              <a:spAutoFit/>
            </a:bodyPr>
            <a:lstStyle/>
            <a:p>
              <a:pPr fontAlgn="ctr"/>
              <a:r>
                <a:rPr lang="en-US" sz="1600" dirty="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67726" y="4855142"/>
              <a:ext cx="540000" cy="442800"/>
            </a:xfrm>
            <a:prstGeom prst="rect">
              <a:avLst/>
            </a:prstGeom>
          </p:spPr>
        </p:pic>
      </p:grpSp>
      <p:sp>
        <p:nvSpPr>
          <p:cNvPr id="68" name="文本框 67"/>
          <p:cNvSpPr txBox="1"/>
          <p:nvPr/>
        </p:nvSpPr>
        <p:spPr>
          <a:xfrm>
            <a:off x="7379682" y="3943351"/>
            <a:ext cx="1042273" cy="276999"/>
          </a:xfrm>
          <a:prstGeom prst="rect">
            <a:avLst/>
          </a:prstGeom>
          <a:noFill/>
        </p:spPr>
        <p:txBody>
          <a:bodyPr wrap="none" rtlCol="0">
            <a:spAutoFit/>
          </a:bodyPr>
          <a:lstStyle/>
          <a:p>
            <a:pPr algn="ctr" fontAlgn="ctr"/>
            <a:r>
              <a:rPr lang="en-US" sz="1200" dirty="0">
                <a:latin typeface="Huawei Sans" panose="020C0503030203020204" pitchFamily="34" charset="0"/>
              </a:rPr>
              <a:t>10.0.12.1/30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a:xfrm>
            <a:off x="8817858" y="3946290"/>
            <a:ext cx="1042273" cy="276999"/>
          </a:xfrm>
          <a:prstGeom prst="rect">
            <a:avLst/>
          </a:prstGeom>
          <a:noFill/>
        </p:spPr>
        <p:txBody>
          <a:bodyPr wrap="none" rtlCol="0">
            <a:spAutoFit/>
          </a:bodyPr>
          <a:lstStyle/>
          <a:p>
            <a:pPr algn="ctr" fontAlgn="ctr"/>
            <a:r>
              <a:rPr lang="en-US" sz="1200" dirty="0">
                <a:latin typeface="Huawei Sans" panose="020C0503030203020204" pitchFamily="34" charset="0"/>
              </a:rPr>
              <a:t>10.0.12.2/30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十字形 69"/>
          <p:cNvSpPr/>
          <p:nvPr/>
        </p:nvSpPr>
        <p:spPr>
          <a:xfrm rot="2785165">
            <a:off x="9164583" y="4187380"/>
            <a:ext cx="345945" cy="345945"/>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a:xfrm>
            <a:off x="10339457" y="4205579"/>
            <a:ext cx="740908" cy="276999"/>
          </a:xfrm>
          <a:prstGeom prst="rect">
            <a:avLst/>
          </a:prstGeom>
          <a:noFill/>
        </p:spPr>
        <p:txBody>
          <a:bodyPr wrap="none" rtlCol="0">
            <a:spAutoFit/>
          </a:bodyPr>
          <a:lstStyle/>
          <a:p>
            <a:pPr fontAlgn="ctr"/>
            <a:r>
              <a:rPr lang="en-US" sz="1200" dirty="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5"/>
          <p:cNvSpPr/>
          <p:nvPr/>
        </p:nvSpPr>
        <p:spPr>
          <a:xfrm>
            <a:off x="471218" y="3106298"/>
            <a:ext cx="5489133"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Dynamic Route Fault Detection</a:t>
            </a:r>
          </a:p>
        </p:txBody>
      </p:sp>
      <p:sp>
        <p:nvSpPr>
          <p:cNvPr id="76" name="圆角矩形 75"/>
          <p:cNvSpPr/>
          <p:nvPr/>
        </p:nvSpPr>
        <p:spPr>
          <a:xfrm>
            <a:off x="6248201" y="3106298"/>
            <a:ext cx="5500097"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a:solidFill>
                  <a:prstClr val="white"/>
                </a:solidFill>
                <a:latin typeface="Huawei Sans" panose="020C0503030203020204" pitchFamily="34" charset="0"/>
              </a:rPr>
              <a:t>Static Route Fault Detection</a:t>
            </a:r>
          </a:p>
        </p:txBody>
      </p:sp>
      <p:sp>
        <p:nvSpPr>
          <p:cNvPr id="2" name="圆角矩形标注 1"/>
          <p:cNvSpPr/>
          <p:nvPr/>
        </p:nvSpPr>
        <p:spPr>
          <a:xfrm>
            <a:off x="6844736" y="4902384"/>
            <a:ext cx="3649826" cy="361664"/>
          </a:xfrm>
          <a:prstGeom prst="wedgeRoundRectCallout">
            <a:avLst>
              <a:gd name="adj1" fmla="val -37542"/>
              <a:gd name="adj2" fmla="val -123797"/>
              <a:gd name="adj3" fmla="val 16667"/>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16341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61950" indent="-361950" algn="l" fontAlgn="ctr"/>
            <a:r>
              <a:rPr lang="en-US" sz="1600" dirty="0">
                <a:latin typeface="Huawei Sans" panose="020C0503030203020204" pitchFamily="34" charset="0"/>
              </a:rPr>
              <a:t>BFD provides a universal, standard, media-independent, and protocol-independent fast fault detection mechanism. It has the following advantages:</a:t>
            </a:r>
            <a:endParaRPr lang="en-US" altLang="zh-CN" sz="1600" dirty="0">
              <a:latin typeface="Huawei Sans" panose="020C0503030203020204" pitchFamily="34" charset="0"/>
              <a:sym typeface="Huawei Sans" panose="020C0503030203020204" pitchFamily="34" charset="0"/>
            </a:endParaRPr>
          </a:p>
          <a:p>
            <a:pPr marL="628650" lvl="1" indent="-266700" fontAlgn="ctr"/>
            <a:r>
              <a:rPr lang="en-US" sz="1400" dirty="0">
                <a:latin typeface="Huawei Sans" panose="020C0503030203020204" pitchFamily="34" charset="0"/>
              </a:rPr>
              <a:t>Uses a low-overhead, short-duration method to detect faults in a path between adjacent forwarding engines. </a:t>
            </a:r>
          </a:p>
          <a:p>
            <a:pPr marL="628650" lvl="1" indent="-266700" fontAlgn="ctr"/>
            <a:r>
              <a:rPr lang="en-US" sz="1400" dirty="0">
                <a:latin typeface="Huawei Sans" panose="020C0503030203020204" pitchFamily="34" charset="0"/>
              </a:rPr>
              <a:t>Provides uniform detection for all media and protocol layers in real time.</a:t>
            </a:r>
            <a:endParaRPr lang="en-US" altLang="zh-CN" sz="1400" dirty="0">
              <a:latin typeface="Huawei Sans" panose="020C0503030203020204" pitchFamily="34" charset="0"/>
              <a:sym typeface="Huawei Sans" panose="020C0503030203020204" pitchFamily="34" charset="0"/>
            </a:endParaRPr>
          </a:p>
          <a:p>
            <a:pPr marL="361950" indent="-361950" algn="l" fontAlgn="ctr"/>
            <a:r>
              <a:rPr lang="en-US" sz="1600" dirty="0">
                <a:latin typeface="Huawei Sans" panose="020C0503030203020204" pitchFamily="34" charset="0"/>
              </a:rPr>
              <a:t>BFD is a simple Hello protocol. A BFD session channel is established between two systems and BFD packets are periodically sent over the channel. If a system does not receive BFD packets from the remote end within a specified period, the system considers that a fault occurs on the channel.</a:t>
            </a:r>
            <a:endParaRPr lang="en-US" altLang="zh-CN" sz="1600" dirty="0">
              <a:latin typeface="Huawei Sans" panose="020C0503030203020204" pitchFamily="34" charset="0"/>
              <a:sym typeface="Huawei Sans" panose="020C0503030203020204" pitchFamily="34" charset="0"/>
            </a:endParaRPr>
          </a:p>
          <a:p>
            <a:pPr algn="l" fontAlgn="ct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a:latin typeface="Huawei Sans" panose="020C0503030203020204" pitchFamily="34" charset="0"/>
              </a:rPr>
              <a:t>BFD Overview</a:t>
            </a:r>
          </a:p>
        </p:txBody>
      </p:sp>
      <p:graphicFrame>
        <p:nvGraphicFramePr>
          <p:cNvPr id="2" name="表格 1"/>
          <p:cNvGraphicFramePr>
            <a:graphicFrameLocks noGrp="1"/>
          </p:cNvGraphicFramePr>
          <p:nvPr>
            <p:extLst>
              <p:ext uri="{D42A27DB-BD31-4B8C-83A1-F6EECF244321}">
                <p14:modId xmlns:p14="http://schemas.microsoft.com/office/powerpoint/2010/main" val="933974976"/>
              </p:ext>
            </p:extLst>
          </p:nvPr>
        </p:nvGraphicFramePr>
        <p:xfrm>
          <a:off x="2695575" y="4611809"/>
          <a:ext cx="1926434" cy="1854200"/>
        </p:xfrm>
        <a:graphic>
          <a:graphicData uri="http://schemas.openxmlformats.org/drawingml/2006/table">
            <a:tbl>
              <a:tblPr firstRow="1" bandRow="1">
                <a:tableStyleId>{72833802-FEF1-4C79-8D5D-14CF1EAF98D9}</a:tableStyleId>
              </a:tblPr>
              <a:tblGrid>
                <a:gridCol w="1926434">
                  <a:extLst>
                    <a:ext uri="{9D8B030D-6E8A-4147-A177-3AD203B41FA5}">
                      <a16:colId xmlns:a16="http://schemas.microsoft.com/office/drawing/2014/main" val="20000"/>
                    </a:ext>
                  </a:extLst>
                </a:gridCol>
              </a:tblGrid>
              <a:tr h="370840">
                <a:tc>
                  <a:txBody>
                    <a:bodyPr/>
                    <a:lstStyle/>
                    <a:p>
                      <a:pPr algn="ctr" fontAlgn="ctr"/>
                      <a:r>
                        <a:rPr lang="en-US" sz="160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4"/>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398309238"/>
              </p:ext>
            </p:extLst>
          </p:nvPr>
        </p:nvGraphicFramePr>
        <p:xfrm>
          <a:off x="7581900" y="4611809"/>
          <a:ext cx="2005158" cy="1854200"/>
        </p:xfrm>
        <a:graphic>
          <a:graphicData uri="http://schemas.openxmlformats.org/drawingml/2006/table">
            <a:tbl>
              <a:tblPr firstRow="1" bandRow="1">
                <a:tableStyleId>{72833802-FEF1-4C79-8D5D-14CF1EAF98D9}</a:tableStyleId>
              </a:tblPr>
              <a:tblGrid>
                <a:gridCol w="2005158">
                  <a:extLst>
                    <a:ext uri="{9D8B030D-6E8A-4147-A177-3AD203B41FA5}">
                      <a16:colId xmlns:a16="http://schemas.microsoft.com/office/drawing/2014/main" val="20000"/>
                    </a:ext>
                  </a:extLst>
                </a:gridCol>
              </a:tblGrid>
              <a:tr h="370840">
                <a:tc>
                  <a:txBody>
                    <a:bodyPr/>
                    <a:lstStyle/>
                    <a:p>
                      <a:pPr algn="ctr" fontAlgn="ctr"/>
                      <a:r>
                        <a:rPr lang="en-US" sz="160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4"/>
                  </a:ext>
                </a:extLst>
              </a:tr>
            </a:tbl>
          </a:graphicData>
        </a:graphic>
      </p:graphicFrame>
      <p:cxnSp>
        <p:nvCxnSpPr>
          <p:cNvPr id="7" name="直接连接符 6"/>
          <p:cNvCxnSpPr/>
          <p:nvPr/>
        </p:nvCxnSpPr>
        <p:spPr>
          <a:xfrm>
            <a:off x="4622009" y="629642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22009" y="590780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22009" y="553890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2009" y="515790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616054" y="480738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612433" y="4552262"/>
            <a:ext cx="0" cy="255127"/>
          </a:xfrm>
          <a:prstGeom prst="straightConnector1">
            <a:avLst/>
          </a:prstGeom>
          <a:ln w="19050">
            <a:solidFill>
              <a:srgbClr val="80D5F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852323" y="4557965"/>
            <a:ext cx="0" cy="599944"/>
          </a:xfrm>
          <a:prstGeom prst="straightConnector1">
            <a:avLst/>
          </a:prstGeom>
          <a:ln w="19050">
            <a:solidFill>
              <a:srgbClr val="80D5F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6101716" y="4545043"/>
            <a:ext cx="0" cy="993866"/>
          </a:xfrm>
          <a:prstGeom prst="straightConnector1">
            <a:avLst/>
          </a:prstGeom>
          <a:ln w="19050">
            <a:solidFill>
              <a:srgbClr val="80D5F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367550" y="4560052"/>
            <a:ext cx="0" cy="1328021"/>
          </a:xfrm>
          <a:prstGeom prst="straightConnector1">
            <a:avLst/>
          </a:prstGeom>
          <a:ln w="19050">
            <a:solidFill>
              <a:srgbClr val="80D5F4"/>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6633122" y="4556653"/>
            <a:ext cx="0" cy="1719429"/>
          </a:xfrm>
          <a:prstGeom prst="straightConnector1">
            <a:avLst/>
          </a:prstGeom>
          <a:ln w="19050">
            <a:solidFill>
              <a:srgbClr val="80D5F4"/>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421933" y="3935212"/>
            <a:ext cx="1636583" cy="613502"/>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lnSpc>
                <a:spcPct val="100000"/>
              </a:lnSpc>
            </a:pPr>
            <a:r>
              <a:rPr lang="en-US" dirty="0">
                <a:solidFill>
                  <a:srgbClr val="EC7061"/>
                </a:solidFill>
                <a:latin typeface="Huawei Sans" panose="020C0503030203020204" pitchFamily="34" charset="0"/>
              </a:rPr>
              <a:t>BFD session detection</a:t>
            </a:r>
            <a:endParaRPr lang="en-US" altLang="zh-CN" i="0" dirty="0">
              <a:solidFill>
                <a:srgbClr val="EC706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24338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a:solidFill>
                  <a:schemeClr val="bg1">
                    <a:lumMod val="50000"/>
                  </a:schemeClr>
                </a:solidFill>
                <a:latin typeface="Huawei Sans" panose="020C0503030203020204" pitchFamily="34" charset="0"/>
              </a:rPr>
              <a:t>Introduction to BFD</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dirty="0">
                <a:latin typeface="Huawei Sans" panose="020C0503030203020204" pitchFamily="34" charset="0"/>
              </a:rPr>
              <a:t>BFD Implementation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BFD Application Scenarios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solidFill>
                  <a:schemeClr val="bg1">
                    <a:lumMod val="50000"/>
                  </a:schemeClr>
                </a:solidFill>
                <a:latin typeface="Huawei Sans" panose="020C0503030203020204" pitchFamily="34" charset="0"/>
              </a:rPr>
              <a:t>Basic BFD Configurations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73262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61950" indent="-361950" algn="l" fontAlgn="ctr"/>
            <a:r>
              <a:rPr lang="en-US" sz="1600" dirty="0">
                <a:latin typeface="Huawei Sans" panose="020C0503030203020204" pitchFamily="34" charset="0"/>
              </a:rPr>
              <a:t>BFD is implemented by maintaining the BFD session between two systems. The system establishes a session by sending BFD packets to each other.</a:t>
            </a:r>
            <a:endParaRPr lang="en-US" altLang="zh-CN" sz="1600" dirty="0">
              <a:latin typeface="Huawei Sans" panose="020C0503030203020204" pitchFamily="34" charset="0"/>
              <a:sym typeface="Huawei Sans" panose="020C0503030203020204" pitchFamily="34" charset="0"/>
            </a:endParaRPr>
          </a:p>
          <a:p>
            <a:pPr marL="361950" indent="-361950" algn="l" fontAlgn="ctr"/>
            <a:r>
              <a:rPr lang="en-US" sz="1600" dirty="0">
                <a:latin typeface="Huawei Sans" panose="020C0503030203020204" pitchFamily="34" charset="0"/>
              </a:rPr>
              <a:t>BFD control packets are encapsulated differently based on scenarios. A BFD control packet consists of mandatory fields and optional authentication fields.</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a:latin typeface="Huawei Sans" panose="020C0503030203020204" pitchFamily="34" charset="0"/>
              </a:rPr>
              <a:t>BFD Packet Format</a:t>
            </a:r>
          </a:p>
        </p:txBody>
      </p:sp>
      <p:graphicFrame>
        <p:nvGraphicFramePr>
          <p:cNvPr id="5" name="表格 4"/>
          <p:cNvGraphicFramePr>
            <a:graphicFrameLocks noGrp="1"/>
          </p:cNvGraphicFramePr>
          <p:nvPr>
            <p:extLst>
              <p:ext uri="{D42A27DB-BD31-4B8C-83A1-F6EECF244321}">
                <p14:modId xmlns:p14="http://schemas.microsoft.com/office/powerpoint/2010/main" val="328635030"/>
              </p:ext>
            </p:extLst>
          </p:nvPr>
        </p:nvGraphicFramePr>
        <p:xfrm>
          <a:off x="3363996" y="3251334"/>
          <a:ext cx="5464008" cy="1943171"/>
        </p:xfrm>
        <a:graphic>
          <a:graphicData uri="http://schemas.openxmlformats.org/drawingml/2006/table">
            <a:tbl>
              <a:tblPr firstRow="1" bandRow="1"/>
              <a:tblGrid>
                <a:gridCol w="573238">
                  <a:extLst>
                    <a:ext uri="{9D8B030D-6E8A-4147-A177-3AD203B41FA5}">
                      <a16:colId xmlns:a16="http://schemas.microsoft.com/office/drawing/2014/main" val="20000"/>
                    </a:ext>
                  </a:extLst>
                </a:gridCol>
                <a:gridCol w="655320">
                  <a:extLst>
                    <a:ext uri="{9D8B030D-6E8A-4147-A177-3AD203B41FA5}">
                      <a16:colId xmlns:a16="http://schemas.microsoft.com/office/drawing/2014/main" val="20001"/>
                    </a:ext>
                  </a:extLst>
                </a:gridCol>
                <a:gridCol w="543560">
                  <a:extLst>
                    <a:ext uri="{9D8B030D-6E8A-4147-A177-3AD203B41FA5}">
                      <a16:colId xmlns:a16="http://schemas.microsoft.com/office/drawing/2014/main" val="20002"/>
                    </a:ext>
                  </a:extLst>
                </a:gridCol>
                <a:gridCol w="314960">
                  <a:extLst>
                    <a:ext uri="{9D8B030D-6E8A-4147-A177-3AD203B41FA5}">
                      <a16:colId xmlns:a16="http://schemas.microsoft.com/office/drawing/2014/main" val="20003"/>
                    </a:ext>
                  </a:extLst>
                </a:gridCol>
                <a:gridCol w="279400">
                  <a:extLst>
                    <a:ext uri="{9D8B030D-6E8A-4147-A177-3AD203B41FA5}">
                      <a16:colId xmlns:a16="http://schemas.microsoft.com/office/drawing/2014/main" val="20004"/>
                    </a:ext>
                  </a:extLst>
                </a:gridCol>
                <a:gridCol w="248920">
                  <a:extLst>
                    <a:ext uri="{9D8B030D-6E8A-4147-A177-3AD203B41FA5}">
                      <a16:colId xmlns:a16="http://schemas.microsoft.com/office/drawing/2014/main" val="20005"/>
                    </a:ext>
                  </a:extLst>
                </a:gridCol>
                <a:gridCol w="304800">
                  <a:extLst>
                    <a:ext uri="{9D8B030D-6E8A-4147-A177-3AD203B41FA5}">
                      <a16:colId xmlns:a16="http://schemas.microsoft.com/office/drawing/2014/main" val="20006"/>
                    </a:ext>
                  </a:extLst>
                </a:gridCol>
                <a:gridCol w="289560">
                  <a:extLst>
                    <a:ext uri="{9D8B030D-6E8A-4147-A177-3AD203B41FA5}">
                      <a16:colId xmlns:a16="http://schemas.microsoft.com/office/drawing/2014/main" val="20007"/>
                    </a:ext>
                  </a:extLst>
                </a:gridCol>
                <a:gridCol w="269240">
                  <a:extLst>
                    <a:ext uri="{9D8B030D-6E8A-4147-A177-3AD203B41FA5}">
                      <a16:colId xmlns:a16="http://schemas.microsoft.com/office/drawing/2014/main" val="20008"/>
                    </a:ext>
                  </a:extLst>
                </a:gridCol>
                <a:gridCol w="1216660">
                  <a:extLst>
                    <a:ext uri="{9D8B030D-6E8A-4147-A177-3AD203B41FA5}">
                      <a16:colId xmlns:a16="http://schemas.microsoft.com/office/drawing/2014/main" val="20009"/>
                    </a:ext>
                  </a:extLst>
                </a:gridCol>
                <a:gridCol w="768350">
                  <a:extLst>
                    <a:ext uri="{9D8B030D-6E8A-4147-A177-3AD203B41FA5}">
                      <a16:colId xmlns:a16="http://schemas.microsoft.com/office/drawing/2014/main" val="20010"/>
                    </a:ext>
                  </a:extLst>
                </a:gridCol>
              </a:tblGrid>
              <a:tr h="334969">
                <a:tc>
                  <a:txBody>
                    <a:bodyPr/>
                    <a:lstStyle/>
                    <a:p>
                      <a:pPr algn="ctr" fontAlgn="ctr"/>
                      <a:r>
                        <a:rPr lang="en-US" sz="1400" dirty="0" err="1">
                          <a:latin typeface="Huawei Sans" panose="020C0503030203020204" pitchFamily="34" charset="0"/>
                        </a:rPr>
                        <a:t>Ver</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err="1">
                          <a:solidFill>
                            <a:schemeClr val="tx1"/>
                          </a:solidFill>
                          <a:latin typeface="Huawei Sans" panose="020C0503030203020204" pitchFamily="34" charset="0"/>
                        </a:rPr>
                        <a:t>Diag</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err="1">
                          <a:solidFill>
                            <a:srgbClr val="EC7061"/>
                          </a:solidFill>
                          <a:latin typeface="Huawei Sans" panose="020C0503030203020204" pitchFamily="34" charset="0"/>
                        </a:rPr>
                        <a:t>Sta</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P</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F</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C</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A</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D</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M</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solidFill>
                            <a:srgbClr val="EC7061"/>
                          </a:solidFill>
                          <a:latin typeface="Huawei Sans" panose="020C0503030203020204" pitchFamily="34" charset="0"/>
                        </a:rPr>
                        <a:t>Detect </a:t>
                      </a:r>
                      <a:r>
                        <a:rPr lang="en-US" sz="1400" dirty="0" err="1">
                          <a:solidFill>
                            <a:srgbClr val="EC7061"/>
                          </a:solidFill>
                          <a:latin typeface="Huawei Sans" panose="020C0503030203020204" pitchFamily="34" charset="0"/>
                        </a:rPr>
                        <a:t>Mult</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Length</a:t>
                      </a:r>
                      <a:endParaRPr lang="en-US" altLang="zh-CN" sz="14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185420">
                <a:tc gridSpan="11">
                  <a:txBody>
                    <a:bodyPr/>
                    <a:lstStyle/>
                    <a:p>
                      <a:pPr algn="ctr" fontAlgn="ctr"/>
                      <a:r>
                        <a:rPr lang="en-US" sz="1400" dirty="0">
                          <a:solidFill>
                            <a:srgbClr val="EC7061"/>
                          </a:solidFill>
                          <a:latin typeface="Huawei Sans" panose="020C0503030203020204" pitchFamily="34" charset="0"/>
                        </a:rPr>
                        <a:t>My discriminator</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70840">
                <a:tc gridSpan="11">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solidFill>
                            <a:srgbClr val="EC7061"/>
                          </a:solidFill>
                          <a:latin typeface="Huawei Sans" panose="020C0503030203020204" pitchFamily="34" charset="0"/>
                        </a:rPr>
                        <a:t>Your discriminator</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2"/>
                  </a:ext>
                </a:extLst>
              </a:tr>
              <a:tr h="185420">
                <a:tc gridSpan="11">
                  <a:txBody>
                    <a:bodyPr/>
                    <a:lstStyle/>
                    <a:p>
                      <a:pPr algn="ctr" fontAlgn="ctr"/>
                      <a:r>
                        <a:rPr lang="en-US" sz="1400" dirty="0">
                          <a:solidFill>
                            <a:srgbClr val="EC7061"/>
                          </a:solidFill>
                          <a:latin typeface="Huawei Sans" panose="020C0503030203020204" pitchFamily="34" charset="0"/>
                        </a:rPr>
                        <a:t>Desired Min TX Interval</a:t>
                      </a:r>
                      <a:endParaRPr lang="en-US" altLang="zh-CN" sz="1400" b="0" baseline="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3"/>
                  </a:ext>
                </a:extLst>
              </a:tr>
              <a:tr h="185420">
                <a:tc gridSpan="11">
                  <a:txBody>
                    <a:bodyPr/>
                    <a:lstStyle/>
                    <a:p>
                      <a:pPr algn="ctr" fontAlgn="ctr"/>
                      <a:r>
                        <a:rPr lang="en-US" sz="1400" dirty="0">
                          <a:solidFill>
                            <a:srgbClr val="EC7061"/>
                          </a:solidFill>
                          <a:latin typeface="Huawei Sans" panose="020C0503030203020204" pitchFamily="34" charset="0"/>
                        </a:rPr>
                        <a:t>Required Min RX Interval</a:t>
                      </a:r>
                      <a:endParaRPr lang="en-US" altLang="zh-CN" sz="1400" b="0" baseline="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22962">
                <a:tc gridSpan="11">
                  <a:txBody>
                    <a:bodyPr/>
                    <a:lstStyle/>
                    <a:p>
                      <a:pPr algn="ctr" fontAlgn="ctr"/>
                      <a:r>
                        <a:rPr lang="en-US" sz="1400" dirty="0">
                          <a:solidFill>
                            <a:srgbClr val="EC7061"/>
                          </a:solidFill>
                          <a:latin typeface="Huawei Sans" panose="020C0503030203020204" pitchFamily="34" charset="0"/>
                        </a:rPr>
                        <a:t>Required Min Echo RX Interval</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a:p>
                  </a:txBody>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tc hMerge="1">
                  <a:txBody>
                    <a:bodyPr/>
                    <a:lstStyle/>
                    <a:p>
                      <a:endParaRPr lang="zh-CN" altLang="en-US" dirty="0"/>
                    </a:p>
                  </a:txBody>
                  <a:tcPr>
                    <a:solidFill>
                      <a:srgbClr val="F4FBFE"/>
                    </a:solidFill>
                  </a:tcPr>
                </a:tc>
                <a:extLst>
                  <a:ext uri="{0D108BD9-81ED-4DB2-BD59-A6C34878D82A}">
                    <a16:rowId xmlns:a16="http://schemas.microsoft.com/office/drawing/2014/main" val="10005"/>
                  </a:ext>
                </a:extLst>
              </a:tr>
            </a:tbl>
          </a:graphicData>
        </a:graphic>
      </p:graphicFrame>
      <p:sp>
        <p:nvSpPr>
          <p:cNvPr id="2" name="矩形 1"/>
          <p:cNvSpPr/>
          <p:nvPr/>
        </p:nvSpPr>
        <p:spPr>
          <a:xfrm>
            <a:off x="3268746" y="2903182"/>
            <a:ext cx="1773242" cy="338554"/>
          </a:xfrm>
          <a:prstGeom prst="rect">
            <a:avLst/>
          </a:prstGeom>
        </p:spPr>
        <p:txBody>
          <a:bodyPr wrap="none">
            <a:spAutoFit/>
          </a:bodyPr>
          <a:lstStyle/>
          <a:p>
            <a:pPr fontAlgn="ctr"/>
            <a:r>
              <a:rPr lang="en-US" sz="1600" dirty="0">
                <a:latin typeface="Huawei Sans" panose="020C0503030203020204" pitchFamily="34" charset="0"/>
              </a:rPr>
              <a:t>Mandatory fields</a:t>
            </a:r>
          </a:p>
        </p:txBody>
      </p:sp>
      <p:sp>
        <p:nvSpPr>
          <p:cNvPr id="7" name="矩形 6"/>
          <p:cNvSpPr/>
          <p:nvPr/>
        </p:nvSpPr>
        <p:spPr>
          <a:xfrm>
            <a:off x="3268746" y="5371696"/>
            <a:ext cx="2986715" cy="338554"/>
          </a:xfrm>
          <a:prstGeom prst="rect">
            <a:avLst/>
          </a:prstGeom>
        </p:spPr>
        <p:txBody>
          <a:bodyPr wrap="none">
            <a:spAutoFit/>
          </a:bodyPr>
          <a:lstStyle/>
          <a:p>
            <a:pPr fontAlgn="ctr"/>
            <a:r>
              <a:rPr lang="en-US" sz="1600" dirty="0">
                <a:latin typeface="Huawei Sans" panose="020C0503030203020204" pitchFamily="34" charset="0"/>
              </a:rPr>
              <a:t>Optional authentication fields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906062313"/>
              </p:ext>
            </p:extLst>
          </p:nvPr>
        </p:nvGraphicFramePr>
        <p:xfrm>
          <a:off x="3363996" y="5768555"/>
          <a:ext cx="5464007" cy="304800"/>
        </p:xfrm>
        <a:graphic>
          <a:graphicData uri="http://schemas.openxmlformats.org/drawingml/2006/table">
            <a:tbl>
              <a:tblPr firstRow="1" bandRow="1">
                <a:tableStyleId>{72833802-FEF1-4C79-8D5D-14CF1EAF98D9}</a:tableStyleId>
              </a:tblPr>
              <a:tblGrid>
                <a:gridCol w="1510094">
                  <a:extLst>
                    <a:ext uri="{9D8B030D-6E8A-4147-A177-3AD203B41FA5}">
                      <a16:colId xmlns:a16="http://schemas.microsoft.com/office/drawing/2014/main" val="20000"/>
                    </a:ext>
                  </a:extLst>
                </a:gridCol>
                <a:gridCol w="1398899">
                  <a:extLst>
                    <a:ext uri="{9D8B030D-6E8A-4147-A177-3AD203B41FA5}">
                      <a16:colId xmlns:a16="http://schemas.microsoft.com/office/drawing/2014/main" val="20001"/>
                    </a:ext>
                  </a:extLst>
                </a:gridCol>
                <a:gridCol w="2555014">
                  <a:extLst>
                    <a:ext uri="{9D8B030D-6E8A-4147-A177-3AD203B41FA5}">
                      <a16:colId xmlns:a16="http://schemas.microsoft.com/office/drawing/2014/main" val="20002"/>
                    </a:ext>
                  </a:extLst>
                </a:gridCol>
              </a:tblGrid>
              <a:tr h="284451">
                <a:tc>
                  <a:txBody>
                    <a:bodyPr/>
                    <a:lstStyle/>
                    <a:p>
                      <a:pPr marL="0" algn="ctr" defTabSz="914034" rtl="0" eaLnBrk="1" fontAlgn="ctr" latinLnBrk="0" hangingPunct="1"/>
                      <a:r>
                        <a:rPr lang="en-US" sz="1400" dirty="0" err="1">
                          <a:solidFill>
                            <a:schemeClr val="tx1"/>
                          </a:solidFill>
                          <a:latin typeface="Huawei Sans" panose="020C0503030203020204" pitchFamily="34" charset="0"/>
                        </a:rPr>
                        <a:t>Auth</a:t>
                      </a:r>
                      <a:r>
                        <a:rPr lang="en-US" sz="1400" dirty="0">
                          <a:solidFill>
                            <a:schemeClr val="tx1"/>
                          </a:solidFill>
                          <a:latin typeface="Huawei Sans" panose="020C0503030203020204" pitchFamily="34" charset="0"/>
                        </a:rPr>
                        <a:t>-Type</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algn="ctr" defTabSz="914034" rtl="0" eaLnBrk="1" fontAlgn="ctr" latinLnBrk="0" hangingPunct="1"/>
                      <a:r>
                        <a:rPr lang="en-US" sz="1400" dirty="0" err="1">
                          <a:solidFill>
                            <a:schemeClr val="tx1"/>
                          </a:solidFill>
                          <a:latin typeface="Huawei Sans" panose="020C0503030203020204" pitchFamily="34" charset="0"/>
                        </a:rPr>
                        <a:t>Auth</a:t>
                      </a:r>
                      <a:r>
                        <a:rPr lang="en-US" sz="1400" dirty="0">
                          <a:solidFill>
                            <a:schemeClr val="tx1"/>
                          </a:solidFill>
                          <a:latin typeface="Huawei Sans" panose="020C0503030203020204" pitchFamily="34" charset="0"/>
                        </a:rPr>
                        <a:t>-Len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algn="ctr" defTabSz="914034" rtl="0" eaLnBrk="1" fontAlgn="ctr" latinLnBrk="0" hangingPunct="1"/>
                      <a:r>
                        <a:rPr lang="en-US" sz="1400" dirty="0">
                          <a:solidFill>
                            <a:schemeClr val="tx1"/>
                          </a:solidFill>
                          <a:latin typeface="Huawei Sans" panose="020C0503030203020204" pitchFamily="34" charset="0"/>
                        </a:rPr>
                        <a:t>Authentication Data</a:t>
                      </a:r>
                      <a:endParaRPr lang="en-US" altLang="zh-CN" sz="1400" b="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12700" cap="flat" cmpd="sng" algn="ctr">
                      <a:solidFill>
                        <a:srgbClr val="80D5F4"/>
                      </a:solidFill>
                      <a:prstDash val="solid"/>
                      <a:round/>
                      <a:headEnd type="none" w="med" len="med"/>
                      <a:tailEnd type="none" w="med" len="med"/>
                    </a:lnL>
                    <a:lnR w="12700" cap="flat" cmpd="sng" algn="ctr">
                      <a:solidFill>
                        <a:srgbClr val="80D5F4"/>
                      </a:solidFill>
                      <a:prstDash val="solid"/>
                      <a:round/>
                      <a:headEnd type="none" w="med" len="med"/>
                      <a:tailEnd type="none" w="med" len="med"/>
                    </a:lnR>
                    <a:lnT w="12700" cap="flat" cmpd="sng" algn="ctr">
                      <a:solidFill>
                        <a:srgbClr val="80D5F4"/>
                      </a:solidFill>
                      <a:prstDash val="solid"/>
                      <a:round/>
                      <a:headEnd type="none" w="med" len="med"/>
                      <a:tailEnd type="none" w="med" len="med"/>
                    </a:lnT>
                    <a:lnB w="12700" cap="flat" cmpd="sng" algn="ctr">
                      <a:solidFill>
                        <a:srgbClr val="80D5F4"/>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20926610"/>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206A32-3032-4ABD-92E8-0957D9A3D8D9}"/>
</file>

<file path=customXml/itemProps2.xml><?xml version="1.0" encoding="utf-8"?>
<ds:datastoreItem xmlns:ds="http://schemas.openxmlformats.org/officeDocument/2006/customXml" ds:itemID="{81E72D9B-37EB-4DEA-A4ED-AAE28AF5343C}"/>
</file>

<file path=customXml/itemProps3.xml><?xml version="1.0" encoding="utf-8"?>
<ds:datastoreItem xmlns:ds="http://schemas.openxmlformats.org/officeDocument/2006/customXml" ds:itemID="{023E41CC-0AB6-4FC2-9DA9-5F4670D33E17}"/>
</file>

<file path=docProps/app.xml><?xml version="1.0" encoding="utf-8"?>
<Properties xmlns="http://schemas.openxmlformats.org/officeDocument/2006/extended-properties" xmlns:vt="http://schemas.openxmlformats.org/officeDocument/2006/docPropsVTypes">
  <Template/>
  <TotalTime>3949</TotalTime>
  <Words>4811</Words>
  <Application>Microsoft Office PowerPoint</Application>
  <PresentationFormat>Widescreen</PresentationFormat>
  <Paragraphs>527</Paragraphs>
  <Slides>30</Slides>
  <Notes>30</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微软雅黑</vt:lpstr>
      <vt:lpstr>方正兰亭黑简体</vt:lpstr>
      <vt:lpstr>Arial</vt:lpstr>
      <vt:lpstr>Huawei Sans</vt:lpstr>
      <vt:lpstr>Wingdings</vt:lpstr>
      <vt:lpstr>2_自定义设计方案</vt:lpstr>
      <vt:lpstr>PowerPoint Presentation</vt:lpstr>
      <vt:lpstr>BFD Implementation and Configuration</vt:lpstr>
      <vt:lpstr>PowerPoint Presentation</vt:lpstr>
      <vt:lpstr>PowerPoint Presentation</vt:lpstr>
      <vt:lpstr>PowerPoint Presentation</vt:lpstr>
      <vt:lpstr>You May Encounter in Problems in Network Fault Detection</vt:lpstr>
      <vt:lpstr>BFD Overview</vt:lpstr>
      <vt:lpstr>PowerPoint Presentation</vt:lpstr>
      <vt:lpstr>BFD Packet Format</vt:lpstr>
      <vt:lpstr>BFD Packet Format</vt:lpstr>
      <vt:lpstr>BFD Session Setup</vt:lpstr>
      <vt:lpstr>States of BFD Sessions</vt:lpstr>
      <vt:lpstr>BFD Detection Modes</vt:lpstr>
      <vt:lpstr>BFD Detection Time</vt:lpstr>
      <vt:lpstr>BFD Echo</vt:lpstr>
      <vt:lpstr>PowerPoint Presentation</vt:lpstr>
      <vt:lpstr>BFD Association</vt:lpstr>
      <vt:lpstr>Association Between the Static Route and BFD</vt:lpstr>
      <vt:lpstr>BFD for OSPF (1)</vt:lpstr>
      <vt:lpstr>BFD for OSPF (2)</vt:lpstr>
      <vt:lpstr>PowerPoint Presentation</vt:lpstr>
      <vt:lpstr>BFD Configuration Commands (1)</vt:lpstr>
      <vt:lpstr>BFD Configuration Commands (2)</vt:lpstr>
      <vt:lpstr>Configuring Association Between the Static Route and BFD</vt:lpstr>
      <vt:lpstr>Verifying the BFD Session Configuration</vt:lpstr>
      <vt:lpstr>Configuring BFD for OSPF</vt:lpstr>
      <vt:lpstr>Verifying the BFD Configuration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332</cp:revision>
  <dcterms:created xsi:type="dcterms:W3CDTF">2018-11-29T10:16:29Z</dcterms:created>
  <dcterms:modified xsi:type="dcterms:W3CDTF">2020-08-12T05:50:12Z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(3)OGTdvmcZUaRCkBGFYSkjgFGOvL/HibyWfat1BBrmCL8ZYwGEXmdFIhTnJoaM3oSUOAX/DF0A
W8IaKFBR4alba8UnMQB9NIA5zj5jwGlrxM85rvdZ52d/xOQKjzsKbN6sAmf/TnlE9BqwFHfy
8VKXDUfUVEf3f0Ar+LcfvNjbXgV8TTOZPAAqL/jarcHokVgEp7CpjyCUtj4N1fWMWRLqwbRc
x+S3HKC+ce0vaRzKti</vt:lpwstr>
  </property>
  <property fmtid="{D5CDD505-2E9C-101B-9397-08002B2CF9AE}" pid="3" name="_2015_ms_pID_7253431">
    <vt:lpwstr>IP250ABSd/cVqhovWqsd+vJ7Jghb8cRkxRVhdkIgJ+fDq3r23O8Zo3
5n+4PY4VFHmG2HJZ5cjOokXnGVAQm1AHlwp2w2V103YUA8OroDIoIVe/5fSDkynx3PHyZ+y5
hKiE2iG96cVQ20sNxe931xpy253yp6CKkEuZI/robwXhLR7YIWIFW5X9nC5UEABBbq4ObsPe
2Mjm61ztPpCFvpCxppmXklF+nRd42nTirCoE</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1590992595</vt:lpwstr>
  </property>
  <property fmtid="{D5CDD505-2E9C-101B-9397-08002B2CF9AE}" pid="9" name="ContentTypeId">
    <vt:lpwstr>0x01010002C5B4B712841F4C8A7AAEE2CD191271</vt:lpwstr>
  </property>
</Properties>
</file>